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4C5"/>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p:scale>
          <a:sx n="100" d="100"/>
          <a:sy n="100" d="100"/>
        </p:scale>
        <p:origin x="1020" y="-283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0616"/>
          </a:xfrm>
          <a:prstGeom prst="rect">
            <a:avLst/>
          </a:prstGeom>
        </p:spPr>
        <p:txBody>
          <a:bodyPr vert="horz" lIns="92007" tIns="46003" rIns="92007" bIns="460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8" y="0"/>
            <a:ext cx="2984871" cy="500616"/>
          </a:xfrm>
          <a:prstGeom prst="rect">
            <a:avLst/>
          </a:prstGeom>
        </p:spPr>
        <p:txBody>
          <a:bodyPr vert="horz" lIns="92007" tIns="46003" rIns="92007" bIns="46003" rtlCol="0"/>
          <a:lstStyle>
            <a:lvl1pPr algn="r">
              <a:defRPr sz="1200"/>
            </a:lvl1pPr>
          </a:lstStyle>
          <a:p>
            <a:fld id="{866E543F-88C9-437F-86A2-8D3092A51973}" type="datetimeFigureOut">
              <a:rPr kumimoji="1" lang="ja-JP" altLang="en-US" smtClean="0"/>
              <a:t>2016/9/27</a:t>
            </a:fld>
            <a:endParaRPr kumimoji="1" lang="ja-JP" altLang="en-US"/>
          </a:p>
        </p:txBody>
      </p:sp>
      <p:sp>
        <p:nvSpPr>
          <p:cNvPr id="4" name="スライド イメージ プレースホルダー 3"/>
          <p:cNvSpPr>
            <a:spLocks noGrp="1" noRot="1" noChangeAspect="1"/>
          </p:cNvSpPr>
          <p:nvPr>
            <p:ph type="sldImg" idx="2"/>
          </p:nvPr>
        </p:nvSpPr>
        <p:spPr>
          <a:xfrm>
            <a:off x="2036763" y="752475"/>
            <a:ext cx="2814637" cy="3756025"/>
          </a:xfrm>
          <a:prstGeom prst="rect">
            <a:avLst/>
          </a:prstGeom>
          <a:noFill/>
          <a:ln w="12700">
            <a:solidFill>
              <a:prstClr val="black"/>
            </a:solidFill>
          </a:ln>
        </p:spPr>
        <p:txBody>
          <a:bodyPr vert="horz" lIns="92007" tIns="46003" rIns="92007" bIns="46003" rtlCol="0" anchor="ctr"/>
          <a:lstStyle/>
          <a:p>
            <a:endParaRPr lang="ja-JP" altLang="en-US"/>
          </a:p>
        </p:txBody>
      </p:sp>
      <p:sp>
        <p:nvSpPr>
          <p:cNvPr id="5" name="ノート プレースホルダー 4"/>
          <p:cNvSpPr>
            <a:spLocks noGrp="1"/>
          </p:cNvSpPr>
          <p:nvPr>
            <p:ph type="body" sz="quarter" idx="3"/>
          </p:nvPr>
        </p:nvSpPr>
        <p:spPr>
          <a:xfrm>
            <a:off x="688817" y="4759843"/>
            <a:ext cx="5510530" cy="4508735"/>
          </a:xfrm>
          <a:prstGeom prst="rect">
            <a:avLst/>
          </a:prstGeom>
        </p:spPr>
        <p:txBody>
          <a:bodyPr vert="horz" lIns="92007" tIns="46003" rIns="92007" bIns="460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8086"/>
            <a:ext cx="2984871" cy="500615"/>
          </a:xfrm>
          <a:prstGeom prst="rect">
            <a:avLst/>
          </a:prstGeom>
        </p:spPr>
        <p:txBody>
          <a:bodyPr vert="horz" lIns="92007" tIns="46003" rIns="92007" bIns="460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8" y="9518086"/>
            <a:ext cx="2984871" cy="500615"/>
          </a:xfrm>
          <a:prstGeom prst="rect">
            <a:avLst/>
          </a:prstGeom>
        </p:spPr>
        <p:txBody>
          <a:bodyPr vert="horz" lIns="92007" tIns="46003" rIns="92007" bIns="46003" rtlCol="0" anchor="b"/>
          <a:lstStyle>
            <a:lvl1pPr algn="r">
              <a:defRPr sz="1200"/>
            </a:lvl1pPr>
          </a:lstStyle>
          <a:p>
            <a:fld id="{0BE06544-2D0A-4245-88D2-C168D201B372}" type="slidenum">
              <a:rPr kumimoji="1" lang="ja-JP" altLang="en-US" smtClean="0"/>
              <a:t>‹#›</a:t>
            </a:fld>
            <a:endParaRPr kumimoji="1" lang="ja-JP" altLang="en-US"/>
          </a:p>
        </p:txBody>
      </p:sp>
    </p:spTree>
    <p:extLst>
      <p:ext uri="{BB962C8B-B14F-4D97-AF65-F5344CB8AC3E}">
        <p14:creationId xmlns:p14="http://schemas.microsoft.com/office/powerpoint/2010/main" val="18272737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36763" y="752475"/>
            <a:ext cx="2814637" cy="37560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E06544-2D0A-4245-88D2-C168D201B372}" type="slidenum">
              <a:rPr kumimoji="1" lang="ja-JP" altLang="en-US" smtClean="0"/>
              <a:t>1</a:t>
            </a:fld>
            <a:endParaRPr kumimoji="1" lang="ja-JP" altLang="en-US"/>
          </a:p>
        </p:txBody>
      </p:sp>
    </p:spTree>
    <p:extLst>
      <p:ext uri="{BB962C8B-B14F-4D97-AF65-F5344CB8AC3E}">
        <p14:creationId xmlns:p14="http://schemas.microsoft.com/office/powerpoint/2010/main" val="215755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E06544-2D0A-4245-88D2-C168D201B372}" type="slidenum">
              <a:rPr kumimoji="1" lang="ja-JP" altLang="en-US" smtClean="0"/>
              <a:t>2</a:t>
            </a:fld>
            <a:endParaRPr kumimoji="1" lang="ja-JP" altLang="en-US"/>
          </a:p>
        </p:txBody>
      </p:sp>
    </p:spTree>
    <p:extLst>
      <p:ext uri="{BB962C8B-B14F-4D97-AF65-F5344CB8AC3E}">
        <p14:creationId xmlns:p14="http://schemas.microsoft.com/office/powerpoint/2010/main" val="155306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4110017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3919986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81286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125414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169635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258437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268340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287960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373591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287031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0AA41F-3026-40FA-8D51-FDFB4490C3E3}" type="datetimeFigureOut">
              <a:rPr kumimoji="1" lang="ja-JP" altLang="en-US" smtClean="0"/>
              <a:t>2016/9/27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50108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90AA41F-3026-40FA-8D51-FDFB4490C3E3}" type="datetimeFigureOut">
              <a:rPr kumimoji="1" lang="ja-JP" altLang="en-US" smtClean="0"/>
              <a:t>2016/9/27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853B03D-E456-4933-AE31-118577BE3B4A}" type="slidenum">
              <a:rPr kumimoji="1" lang="ja-JP" altLang="en-US" smtClean="0"/>
              <a:t>‹#›</a:t>
            </a:fld>
            <a:endParaRPr kumimoji="1" lang="ja-JP" altLang="en-US"/>
          </a:p>
        </p:txBody>
      </p:sp>
    </p:spTree>
    <p:extLst>
      <p:ext uri="{BB962C8B-B14F-4D97-AF65-F5344CB8AC3E}">
        <p14:creationId xmlns:p14="http://schemas.microsoft.com/office/powerpoint/2010/main" val="254922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kryoko.tohoku@gmail.com" TargetMode="External"/><Relationship Id="rId4" Type="http://schemas.openxmlformats.org/officeDocument/2006/relationships/hyperlink" Target="http://manmaru.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25"/>
          <p:cNvPicPr>
            <a:picLocks noChangeAspect="1"/>
          </p:cNvPicPr>
          <p:nvPr/>
        </p:nvPicPr>
        <p:blipFill rotWithShape="1">
          <a:blip r:embed="rId3" cstate="print">
            <a:extLst>
              <a:ext uri="{28A0092B-C50C-407E-A947-70E740481C1C}">
                <a14:useLocalDpi xmlns:a14="http://schemas.microsoft.com/office/drawing/2010/main" val="0"/>
              </a:ext>
            </a:extLst>
          </a:blip>
          <a:srcRect l="28373" t="19323" r="13885" b="7083"/>
          <a:stretch/>
        </p:blipFill>
        <p:spPr>
          <a:xfrm rot="5400000">
            <a:off x="2527443" y="-1759264"/>
            <a:ext cx="1885158" cy="6775957"/>
          </a:xfrm>
          <a:prstGeom prst="rect">
            <a:avLst/>
          </a:prstGeom>
          <a:ln>
            <a:noFill/>
          </a:ln>
          <a:effectLst>
            <a:softEdge rad="112500"/>
          </a:effectLst>
        </p:spPr>
      </p:pic>
      <p:sp>
        <p:nvSpPr>
          <p:cNvPr id="2" name="タイトル 1"/>
          <p:cNvSpPr>
            <a:spLocks noGrp="1"/>
          </p:cNvSpPr>
          <p:nvPr>
            <p:ph type="ctrTitle"/>
          </p:nvPr>
        </p:nvSpPr>
        <p:spPr>
          <a:xfrm>
            <a:off x="221763" y="491755"/>
            <a:ext cx="5994666" cy="672073"/>
          </a:xfrm>
        </p:spPr>
        <p:txBody>
          <a:bodyPr>
            <a:prstTxWarp prst="textCanDown">
              <a:avLst>
                <a:gd name="adj" fmla="val 33333"/>
              </a:avLst>
            </a:prstTxWarp>
            <a:noAutofit/>
          </a:bodyPr>
          <a:lstStyle/>
          <a:p>
            <a:r>
              <a:rPr lang="ja-JP" altLang="ja-JP" sz="2600" b="1" i="1" kern="100" dirty="0" smtClean="0">
                <a:ln>
                  <a:noFill/>
                </a:ln>
                <a:solidFill>
                  <a:srgbClr val="FF0000"/>
                </a:solidFill>
                <a:effectLst>
                  <a:outerShdw blurRad="69850" dist="43180" dir="5400000" sx="0" sy="0">
                    <a:srgbClr val="000000">
                      <a:alpha val="65000"/>
                    </a:srgbClr>
                  </a:outerShdw>
                </a:effectLst>
                <a:latin typeface="Century"/>
                <a:ea typeface="HG創英角ﾎﾟｯﾌﾟ体"/>
                <a:cs typeface="Times New Roman"/>
              </a:rPr>
              <a:t>支援の知識とスキルをパワーアップ！</a:t>
            </a:r>
            <a:endParaRPr kumimoji="1" lang="ja-JP" altLang="en-US" sz="2600" b="1" dirty="0"/>
          </a:p>
        </p:txBody>
      </p:sp>
      <p:sp>
        <p:nvSpPr>
          <p:cNvPr id="3" name="サブタイトル 2"/>
          <p:cNvSpPr>
            <a:spLocks noGrp="1"/>
          </p:cNvSpPr>
          <p:nvPr>
            <p:ph type="subTitle" idx="1"/>
          </p:nvPr>
        </p:nvSpPr>
        <p:spPr>
          <a:xfrm>
            <a:off x="318205" y="3133912"/>
            <a:ext cx="6678742" cy="683096"/>
          </a:xfrm>
        </p:spPr>
        <p:txBody>
          <a:bodyPr>
            <a:normAutofit lnSpcReduction="10000"/>
          </a:bodyPr>
          <a:lstStyle/>
          <a:p>
            <a:pPr algn="just">
              <a:spcAft>
                <a:spcPts val="0"/>
              </a:spcAft>
            </a:pPr>
            <a:r>
              <a:rPr lang="ja-JP" altLang="ja-JP" sz="1500" b="1" kern="100" dirty="0" smtClean="0">
                <a:solidFill>
                  <a:schemeClr val="tx1"/>
                </a:solidFill>
                <a:effectLst/>
                <a:latin typeface="富士ポップ" pitchFamily="49" charset="-128"/>
                <a:ea typeface="富士ポップ" pitchFamily="49" charset="-128"/>
                <a:cs typeface="Times New Roman"/>
              </a:rPr>
              <a:t>第</a:t>
            </a:r>
            <a:r>
              <a:rPr lang="en-US" altLang="ja-JP" sz="1500" b="1" kern="100" dirty="0" smtClean="0">
                <a:solidFill>
                  <a:schemeClr val="tx1"/>
                </a:solidFill>
                <a:latin typeface="富士ポップ" pitchFamily="49" charset="-128"/>
                <a:ea typeface="富士ポップ" pitchFamily="49" charset="-128"/>
                <a:cs typeface="Times New Roman"/>
              </a:rPr>
              <a:t>2</a:t>
            </a:r>
            <a:r>
              <a:rPr lang="ja-JP" altLang="ja-JP" sz="1500" b="1" kern="100" dirty="0" smtClean="0">
                <a:solidFill>
                  <a:schemeClr val="tx1"/>
                </a:solidFill>
                <a:effectLst/>
                <a:latin typeface="富士ポップ" pitchFamily="49" charset="-128"/>
                <a:ea typeface="富士ポップ" pitchFamily="49" charset="-128"/>
                <a:cs typeface="Times New Roman"/>
              </a:rPr>
              <a:t>部：「退院後の母乳育児の不安、おっぱいトラブル解決の決め手は？」</a:t>
            </a:r>
            <a:endParaRPr lang="ja-JP" altLang="ja-JP" sz="1500" kern="100" dirty="0" smtClean="0">
              <a:solidFill>
                <a:schemeClr val="tx1"/>
              </a:solidFill>
              <a:effectLst/>
              <a:latin typeface="富士ポップ" pitchFamily="49" charset="-128"/>
              <a:ea typeface="富士ポップ" pitchFamily="49" charset="-128"/>
              <a:cs typeface="Times New Roman"/>
            </a:endParaRPr>
          </a:p>
          <a:p>
            <a:pPr algn="just">
              <a:spcAft>
                <a:spcPts val="0"/>
              </a:spcAft>
            </a:pPr>
            <a:r>
              <a:rPr lang="ja-JP" altLang="en-US" sz="1000" b="1" kern="100" dirty="0" smtClean="0">
                <a:solidFill>
                  <a:schemeClr val="tx1"/>
                </a:solidFill>
                <a:effectLst/>
                <a:latin typeface="Century"/>
                <a:ea typeface="AR P丸ゴシック体M"/>
                <a:cs typeface="Times New Roman"/>
              </a:rPr>
              <a:t>　　　　　　</a:t>
            </a:r>
            <a:r>
              <a:rPr lang="ja-JP" altLang="ja-JP" sz="1000" b="1" kern="100" dirty="0" smtClean="0">
                <a:solidFill>
                  <a:schemeClr val="tx1"/>
                </a:solidFill>
                <a:effectLst/>
                <a:latin typeface="Century"/>
                <a:ea typeface="AR P丸ゴシック体M"/>
                <a:cs typeface="Times New Roman"/>
              </a:rPr>
              <a:t>おっぱいが足りているのか不安・乳首が痛くて吸わせられない・混合だけど母乳にしたい！な</a:t>
            </a:r>
            <a:r>
              <a:rPr lang="ja-JP" altLang="en-US" sz="1000" b="1" kern="100" dirty="0" smtClean="0">
                <a:solidFill>
                  <a:schemeClr val="tx1"/>
                </a:solidFill>
                <a:latin typeface="Century"/>
                <a:ea typeface="AR P丸ゴシック体M"/>
                <a:cs typeface="Times New Roman"/>
              </a:rPr>
              <a:t>ど</a:t>
            </a:r>
            <a:endParaRPr lang="en-US" altLang="ja-JP" sz="1000" b="1" kern="100" dirty="0" smtClean="0">
              <a:solidFill>
                <a:schemeClr val="tx1"/>
              </a:solidFill>
              <a:latin typeface="Century"/>
              <a:ea typeface="AR P丸ゴシック体M"/>
              <a:cs typeface="Times New Roman"/>
            </a:endParaRPr>
          </a:p>
          <a:p>
            <a:pPr algn="just">
              <a:spcAft>
                <a:spcPts val="0"/>
              </a:spcAft>
            </a:pPr>
            <a:r>
              <a:rPr lang="ja-JP" altLang="en-US" sz="1000" b="1" kern="100" dirty="0" smtClean="0">
                <a:solidFill>
                  <a:schemeClr val="tx1"/>
                </a:solidFill>
                <a:effectLst/>
                <a:latin typeface="Century"/>
                <a:ea typeface="AR P丸ゴシック体M"/>
                <a:cs typeface="Times New Roman"/>
              </a:rPr>
              <a:t>　　　　　　</a:t>
            </a:r>
            <a:r>
              <a:rPr lang="ja-JP" altLang="ja-JP" sz="1000" b="1" kern="100" dirty="0" smtClean="0">
                <a:solidFill>
                  <a:schemeClr val="tx1"/>
                </a:solidFill>
                <a:effectLst/>
                <a:latin typeface="Century"/>
                <a:ea typeface="AR P丸ゴシック体M"/>
                <a:cs typeface="Times New Roman"/>
              </a:rPr>
              <a:t>退院してから遭遇する不安や悩みに科学的根拠のある母乳育児の基本を学び情報提供しよう！</a:t>
            </a:r>
            <a:endParaRPr lang="ja-JP" altLang="ja-JP" sz="1000" kern="100" dirty="0" smtClean="0">
              <a:solidFill>
                <a:schemeClr val="tx1"/>
              </a:solidFill>
              <a:effectLst/>
              <a:latin typeface="Century"/>
              <a:ea typeface="ＭＳ 明朝"/>
              <a:cs typeface="Times New Roman"/>
            </a:endParaRPr>
          </a:p>
        </p:txBody>
      </p:sp>
      <p:sp>
        <p:nvSpPr>
          <p:cNvPr id="4" name="テキスト ボックス 3"/>
          <p:cNvSpPr txBox="1"/>
          <p:nvPr/>
        </p:nvSpPr>
        <p:spPr>
          <a:xfrm>
            <a:off x="2024844" y="163259"/>
            <a:ext cx="3132348" cy="276999"/>
          </a:xfrm>
          <a:prstGeom prst="rect">
            <a:avLst/>
          </a:prstGeom>
          <a:noFill/>
        </p:spPr>
        <p:txBody>
          <a:bodyPr wrap="square" rtlCol="0">
            <a:spAutoFit/>
          </a:bodyPr>
          <a:lstStyle/>
          <a:p>
            <a:endParaRPr kumimoji="1" lang="ja-JP" altLang="en-US" sz="1200" dirty="0"/>
          </a:p>
        </p:txBody>
      </p:sp>
      <p:sp>
        <p:nvSpPr>
          <p:cNvPr id="7" name="テキスト ボックス 6"/>
          <p:cNvSpPr txBox="1"/>
          <p:nvPr/>
        </p:nvSpPr>
        <p:spPr>
          <a:xfrm>
            <a:off x="1094860" y="1146455"/>
            <a:ext cx="4248472" cy="345617"/>
          </a:xfrm>
          <a:prstGeom prst="rect">
            <a:avLst/>
          </a:prstGeom>
          <a:noFill/>
        </p:spPr>
        <p:txBody>
          <a:bodyPr wrap="square" rtlCol="0">
            <a:prstTxWarp prst="textDeflate">
              <a:avLst>
                <a:gd name="adj" fmla="val 11023"/>
              </a:avLst>
            </a:prstTxWarp>
            <a:spAutoFit/>
          </a:bodyPr>
          <a:lstStyle/>
          <a:p>
            <a:pPr algn="ctr">
              <a:spcAft>
                <a:spcPts val="0"/>
              </a:spcAft>
            </a:pPr>
            <a:r>
              <a:rPr lang="ja-JP" altLang="ja-JP" sz="2000" b="1" kern="100" dirty="0" smtClean="0">
                <a:effectLst/>
                <a:latin typeface="Century"/>
                <a:ea typeface="HG創英角ﾎﾟｯﾌﾟ体"/>
                <a:cs typeface="Times New Roman"/>
              </a:rPr>
              <a:t>これですっきり母乳育児支援</a:t>
            </a:r>
            <a:endParaRPr lang="ja-JP" altLang="ja-JP" sz="2000" b="1" kern="100" dirty="0">
              <a:effectLst/>
              <a:latin typeface="Century"/>
              <a:ea typeface="ＭＳ 明朝"/>
              <a:cs typeface="Times New Roman"/>
            </a:endParaRPr>
          </a:p>
        </p:txBody>
      </p:sp>
      <p:sp>
        <p:nvSpPr>
          <p:cNvPr id="10" name="テキスト ボックス 9"/>
          <p:cNvSpPr txBox="1"/>
          <p:nvPr/>
        </p:nvSpPr>
        <p:spPr>
          <a:xfrm>
            <a:off x="134633" y="2313594"/>
            <a:ext cx="6528966" cy="907941"/>
          </a:xfrm>
          <a:prstGeom prst="rect">
            <a:avLst/>
          </a:prstGeom>
          <a:noFill/>
        </p:spPr>
        <p:txBody>
          <a:bodyPr wrap="square" rtlCol="0">
            <a:spAutoFit/>
          </a:bodyPr>
          <a:lstStyle/>
          <a:p>
            <a:pPr algn="just">
              <a:spcAft>
                <a:spcPts val="0"/>
              </a:spcAft>
            </a:pPr>
            <a:endParaRPr lang="en-US" altLang="ja-JP" b="1" kern="100" dirty="0" smtClean="0">
              <a:latin typeface="富士ポップ" pitchFamily="49" charset="-128"/>
              <a:ea typeface="富士ポップ" pitchFamily="49" charset="-128"/>
              <a:cs typeface="Times New Roman"/>
            </a:endParaRPr>
          </a:p>
          <a:p>
            <a:pPr algn="just">
              <a:spcAft>
                <a:spcPts val="0"/>
              </a:spcAft>
            </a:pPr>
            <a:r>
              <a:rPr lang="ja-JP" altLang="en-US" sz="1500" b="1" kern="100" dirty="0" smtClean="0">
                <a:effectLst/>
                <a:latin typeface="富士ポップ" pitchFamily="49" charset="-128"/>
                <a:ea typeface="富士ポップ" pitchFamily="49" charset="-128"/>
                <a:cs typeface="Times New Roman"/>
              </a:rPr>
              <a:t>　</a:t>
            </a:r>
            <a:r>
              <a:rPr lang="ja-JP" altLang="ja-JP" sz="1500" b="1" kern="100" dirty="0" smtClean="0">
                <a:effectLst/>
                <a:latin typeface="富士ポップ" pitchFamily="49" charset="-128"/>
                <a:ea typeface="富士ポップ" pitchFamily="49" charset="-128"/>
                <a:cs typeface="Times New Roman"/>
              </a:rPr>
              <a:t>第</a:t>
            </a:r>
            <a:r>
              <a:rPr lang="en-US" altLang="ja-JP" sz="1500" b="1" kern="100" dirty="0" smtClean="0">
                <a:effectLst/>
                <a:latin typeface="富士ポップ" pitchFamily="49" charset="-128"/>
                <a:ea typeface="富士ポップ" pitchFamily="49" charset="-128"/>
                <a:cs typeface="Times New Roman"/>
              </a:rPr>
              <a:t>1</a:t>
            </a:r>
            <a:r>
              <a:rPr lang="ja-JP" altLang="ja-JP" sz="1500" b="1" kern="100" dirty="0" smtClean="0">
                <a:effectLst/>
                <a:latin typeface="富士ポップ" pitchFamily="49" charset="-128"/>
                <a:ea typeface="富士ポップ" pitchFamily="49" charset="-128"/>
                <a:cs typeface="Times New Roman"/>
              </a:rPr>
              <a:t>部</a:t>
            </a:r>
            <a:r>
              <a:rPr lang="ja-JP" altLang="ja-JP" sz="1500" b="1" kern="100" dirty="0" smtClean="0">
                <a:effectLst/>
                <a:latin typeface="Century"/>
                <a:ea typeface="富士ポップ"/>
                <a:cs typeface="Times New Roman"/>
              </a:rPr>
              <a:t>：「入院中から退院までの母乳育児支援」</a:t>
            </a:r>
            <a:endParaRPr lang="ja-JP" altLang="ja-JP" sz="1500" kern="100" dirty="0" smtClean="0">
              <a:effectLst/>
              <a:latin typeface="Century"/>
              <a:ea typeface="ＭＳ 明朝"/>
              <a:cs typeface="Times New Roman"/>
            </a:endParaRPr>
          </a:p>
          <a:p>
            <a:pPr algn="just">
              <a:spcAft>
                <a:spcPts val="0"/>
              </a:spcAft>
            </a:pPr>
            <a:r>
              <a:rPr lang="ja-JP" altLang="en-US" sz="1000" b="1" kern="100" dirty="0" smtClean="0">
                <a:effectLst/>
                <a:latin typeface="Century"/>
                <a:ea typeface="AR P丸ゴシック体M"/>
                <a:cs typeface="Times New Roman"/>
              </a:rPr>
              <a:t>　　　　　　　　</a:t>
            </a:r>
            <a:r>
              <a:rPr lang="ja-JP" altLang="ja-JP" sz="1000" b="1" kern="100" dirty="0" smtClean="0">
                <a:effectLst/>
                <a:latin typeface="Century"/>
                <a:ea typeface="AR P丸ゴシック体M"/>
                <a:cs typeface="Times New Roman"/>
              </a:rPr>
              <a:t>入院中の母乳育児支援のいろいろな事例を提示してスタンダード支援について考えます。</a:t>
            </a:r>
            <a:endParaRPr lang="en-US" altLang="ja-JP" sz="1000" kern="100" dirty="0">
              <a:latin typeface="Century"/>
              <a:ea typeface="ＭＳ 明朝"/>
              <a:cs typeface="Times New Roman"/>
            </a:endParaRPr>
          </a:p>
          <a:p>
            <a:pPr algn="just">
              <a:spcAft>
                <a:spcPts val="0"/>
              </a:spcAft>
            </a:pPr>
            <a:r>
              <a:rPr lang="ja-JP" altLang="en-US" sz="1000" b="1" kern="100" dirty="0" smtClean="0">
                <a:effectLst/>
                <a:latin typeface="Century"/>
                <a:ea typeface="AR P丸ゴシック体M"/>
                <a:cs typeface="Times New Roman"/>
              </a:rPr>
              <a:t>　　　　　　　　</a:t>
            </a:r>
            <a:r>
              <a:rPr lang="ja-JP" altLang="ja-JP" sz="1000" b="1" kern="100" dirty="0" smtClean="0">
                <a:effectLst/>
                <a:latin typeface="Century"/>
                <a:ea typeface="AR P丸ゴシック体M"/>
                <a:cs typeface="Times New Roman"/>
              </a:rPr>
              <a:t>また退院までにお母さんと押さえておきたいポイントを確認してみましょう！</a:t>
            </a:r>
            <a:endParaRPr lang="ja-JP" altLang="ja-JP" sz="1000" kern="100" dirty="0">
              <a:effectLst/>
              <a:latin typeface="Century"/>
              <a:ea typeface="ＭＳ 明朝"/>
              <a:cs typeface="Times New Roman"/>
            </a:endParaRPr>
          </a:p>
        </p:txBody>
      </p:sp>
      <p:sp>
        <p:nvSpPr>
          <p:cNvPr id="12" name="テキスト ボックス 11"/>
          <p:cNvSpPr txBox="1"/>
          <p:nvPr/>
        </p:nvSpPr>
        <p:spPr>
          <a:xfrm>
            <a:off x="0" y="-26693"/>
            <a:ext cx="3798422" cy="276999"/>
          </a:xfrm>
          <a:prstGeom prst="rect">
            <a:avLst/>
          </a:prstGeom>
          <a:noFill/>
        </p:spPr>
        <p:txBody>
          <a:bodyPr wrap="square" rtlCol="0">
            <a:spAutoFit/>
          </a:bodyPr>
          <a:lstStyle/>
          <a:p>
            <a:pPr lvl="0"/>
            <a:r>
              <a:rPr lang="ja-JP" altLang="ja-JP" sz="1200" b="1" dirty="0" smtClean="0">
                <a:solidFill>
                  <a:prstClr val="black"/>
                </a:solidFill>
                <a:latin typeface="+mj-ea"/>
                <a:ea typeface="+mj-ea"/>
                <a:cs typeface="Times New Roman"/>
              </a:rPr>
              <a:t>独立行政</a:t>
            </a:r>
            <a:r>
              <a:rPr lang="ja-JP" altLang="ja-JP" sz="1200" b="1" dirty="0">
                <a:solidFill>
                  <a:prstClr val="black"/>
                </a:solidFill>
                <a:latin typeface="+mj-ea"/>
                <a:ea typeface="+mj-ea"/>
                <a:cs typeface="Times New Roman"/>
              </a:rPr>
              <a:t>法人福祉医療機構　社会福祉振興助成</a:t>
            </a:r>
            <a:r>
              <a:rPr lang="ja-JP" altLang="ja-JP" sz="1200" b="1" dirty="0" smtClean="0">
                <a:solidFill>
                  <a:prstClr val="black"/>
                </a:solidFill>
                <a:latin typeface="+mj-ea"/>
                <a:ea typeface="+mj-ea"/>
                <a:cs typeface="Times New Roman"/>
              </a:rPr>
              <a:t>事業</a:t>
            </a:r>
            <a:r>
              <a:rPr lang="ja-JP" altLang="en-US" sz="1200" b="1" dirty="0" smtClean="0">
                <a:solidFill>
                  <a:prstClr val="black"/>
                </a:solidFill>
                <a:latin typeface="+mj-ea"/>
                <a:ea typeface="+mj-ea"/>
                <a:cs typeface="Times New Roman"/>
              </a:rPr>
              <a:t>　　　　　　　　　　　　</a:t>
            </a:r>
            <a:endParaRPr lang="ja-JP" altLang="en-US" sz="1200" dirty="0">
              <a:solidFill>
                <a:prstClr val="black"/>
              </a:solidFill>
              <a:latin typeface="+mj-ea"/>
              <a:ea typeface="+mj-ea"/>
            </a:endParaRPr>
          </a:p>
        </p:txBody>
      </p:sp>
      <p:sp>
        <p:nvSpPr>
          <p:cNvPr id="13" name="テキスト ボックス 12"/>
          <p:cNvSpPr txBox="1"/>
          <p:nvPr/>
        </p:nvSpPr>
        <p:spPr>
          <a:xfrm>
            <a:off x="24160" y="3898657"/>
            <a:ext cx="4040219" cy="1231106"/>
          </a:xfrm>
          <a:prstGeom prst="rect">
            <a:avLst/>
          </a:prstGeom>
          <a:noFill/>
          <a:ln w="38100">
            <a:noFill/>
            <a:prstDash val="sysDot"/>
          </a:ln>
        </p:spPr>
        <p:txBody>
          <a:bodyPr wrap="square" rtlCol="0">
            <a:spAutoFit/>
          </a:bodyPr>
          <a:lstStyle/>
          <a:p>
            <a:pPr algn="just">
              <a:spcAft>
                <a:spcPts val="0"/>
              </a:spcAft>
            </a:pPr>
            <a:r>
              <a:rPr lang="ja-JP" altLang="en-US" b="1" kern="100" dirty="0" smtClean="0">
                <a:effectLst/>
                <a:latin typeface="+mj-ea"/>
                <a:ea typeface="+mj-ea"/>
                <a:cs typeface="Times New Roman"/>
              </a:rPr>
              <a:t>＜</a:t>
            </a:r>
            <a:r>
              <a:rPr lang="ja-JP" altLang="ja-JP" b="1" kern="100" dirty="0" smtClean="0">
                <a:effectLst/>
                <a:latin typeface="+mj-ea"/>
                <a:ea typeface="+mj-ea"/>
                <a:cs typeface="Times New Roman"/>
              </a:rPr>
              <a:t>講師</a:t>
            </a:r>
            <a:r>
              <a:rPr lang="ja-JP" altLang="en-US" b="1" kern="100" dirty="0" smtClean="0">
                <a:effectLst/>
                <a:latin typeface="+mj-ea"/>
                <a:ea typeface="+mj-ea"/>
                <a:cs typeface="Times New Roman"/>
              </a:rPr>
              <a:t>＞　</a:t>
            </a:r>
            <a:r>
              <a:rPr lang="ja-JP" altLang="ja-JP" b="1" kern="100" dirty="0" smtClean="0">
                <a:effectLst/>
                <a:latin typeface="+mj-ea"/>
                <a:ea typeface="+mj-ea"/>
                <a:cs typeface="Times New Roman"/>
              </a:rPr>
              <a:t>菅原光子　助産師・</a:t>
            </a:r>
            <a:r>
              <a:rPr lang="en-US" altLang="ja-JP" b="1" kern="100" dirty="0" smtClean="0">
                <a:effectLst/>
                <a:latin typeface="+mj-ea"/>
                <a:ea typeface="+mj-ea"/>
                <a:cs typeface="Times New Roman"/>
              </a:rPr>
              <a:t>IBCLC</a:t>
            </a:r>
            <a:r>
              <a:rPr lang="ja-JP" altLang="ja-JP" sz="1200" b="1" kern="100" dirty="0" smtClean="0">
                <a:effectLst/>
                <a:latin typeface="+mj-ea"/>
                <a:ea typeface="+mj-ea"/>
                <a:cs typeface="Times New Roman"/>
              </a:rPr>
              <a:t>　</a:t>
            </a:r>
            <a:endParaRPr lang="ja-JP" altLang="ja-JP" sz="1200" kern="100" dirty="0" smtClean="0">
              <a:effectLst/>
              <a:latin typeface="+mj-ea"/>
              <a:ea typeface="+mj-ea"/>
              <a:cs typeface="Times New Roman"/>
            </a:endParaRPr>
          </a:p>
          <a:p>
            <a:pPr algn="just">
              <a:spcAft>
                <a:spcPts val="0"/>
              </a:spcAft>
            </a:pPr>
            <a:r>
              <a:rPr lang="ja-JP" altLang="ja-JP" sz="1200" b="1" kern="100" dirty="0" smtClean="0">
                <a:effectLst/>
                <a:latin typeface="+mj-ea"/>
                <a:ea typeface="+mj-ea"/>
                <a:cs typeface="Times New Roman"/>
              </a:rPr>
              <a:t>　</a:t>
            </a:r>
            <a:r>
              <a:rPr lang="ja-JP" altLang="ja-JP" sz="1100" b="1" kern="100" dirty="0" smtClean="0">
                <a:effectLst/>
                <a:latin typeface="+mj-ea"/>
                <a:ea typeface="+mj-ea"/>
                <a:cs typeface="Times New Roman"/>
              </a:rPr>
              <a:t>秋田県大館市（旧比内町）出身。</a:t>
            </a:r>
            <a:r>
              <a:rPr lang="en-US" altLang="ja-JP" sz="1100" b="1" kern="100" dirty="0" smtClean="0">
                <a:effectLst/>
                <a:latin typeface="+mj-ea"/>
                <a:ea typeface="+mj-ea"/>
                <a:cs typeface="Times New Roman"/>
              </a:rPr>
              <a:t>23</a:t>
            </a:r>
            <a:r>
              <a:rPr lang="ja-JP" altLang="ja-JP" sz="1100" b="1" kern="100" dirty="0" smtClean="0">
                <a:effectLst/>
                <a:latin typeface="+mj-ea"/>
                <a:ea typeface="+mj-ea"/>
                <a:cs typeface="Times New Roman"/>
              </a:rPr>
              <a:t>年間施設勤務後、</a:t>
            </a:r>
            <a:endParaRPr lang="en-US" altLang="ja-JP" sz="1100" b="1" kern="100" dirty="0" smtClean="0">
              <a:effectLst/>
              <a:latin typeface="+mj-ea"/>
              <a:ea typeface="+mj-ea"/>
              <a:cs typeface="Times New Roman"/>
            </a:endParaRPr>
          </a:p>
          <a:p>
            <a:pPr algn="just">
              <a:spcAft>
                <a:spcPts val="0"/>
              </a:spcAft>
            </a:pPr>
            <a:r>
              <a:rPr lang="ja-JP" altLang="en-US" sz="1100" b="1" kern="100" dirty="0" smtClean="0">
                <a:effectLst/>
                <a:latin typeface="+mj-ea"/>
                <a:ea typeface="+mj-ea"/>
                <a:cs typeface="Times New Roman"/>
              </a:rPr>
              <a:t>　</a:t>
            </a:r>
            <a:r>
              <a:rPr lang="ja-JP" altLang="ja-JP" sz="1100" b="1" kern="100" dirty="0" smtClean="0">
                <a:effectLst/>
                <a:latin typeface="+mj-ea"/>
                <a:ea typeface="+mj-ea"/>
                <a:cs typeface="Times New Roman"/>
              </a:rPr>
              <a:t>助産院イスキア（保健</a:t>
            </a:r>
            <a:r>
              <a:rPr lang="ja-JP" altLang="en-US" sz="1100" b="1" kern="100" dirty="0" smtClean="0">
                <a:effectLst/>
                <a:latin typeface="+mj-ea"/>
                <a:ea typeface="+mj-ea"/>
                <a:cs typeface="Times New Roman"/>
              </a:rPr>
              <a:t>指導型）開業。　　　　　　　　　　　　　　　　　　　　　</a:t>
            </a:r>
            <a:endParaRPr lang="en-US" altLang="ja-JP" sz="1100" kern="100" dirty="0">
              <a:latin typeface="+mj-ea"/>
              <a:ea typeface="+mj-ea"/>
              <a:cs typeface="Times New Roman"/>
            </a:endParaRPr>
          </a:p>
          <a:p>
            <a:pPr algn="just">
              <a:spcAft>
                <a:spcPts val="0"/>
              </a:spcAft>
            </a:pPr>
            <a:r>
              <a:rPr lang="ja-JP" altLang="en-US" sz="1100" b="1" kern="100" dirty="0" smtClean="0">
                <a:effectLst/>
                <a:latin typeface="+mj-ea"/>
                <a:ea typeface="+mj-ea"/>
                <a:cs typeface="Times New Roman"/>
              </a:rPr>
              <a:t>　</a:t>
            </a:r>
            <a:r>
              <a:rPr lang="ja-JP" altLang="ja-JP" sz="1100" b="1" kern="100" dirty="0" smtClean="0">
                <a:effectLst/>
                <a:latin typeface="+mj-ea"/>
                <a:ea typeface="+mj-ea"/>
                <a:cs typeface="Times New Roman"/>
              </a:rPr>
              <a:t>地域で出産前後の母子・家族支援、小中高生のいのち講座</a:t>
            </a:r>
            <a:endParaRPr lang="en-US" altLang="ja-JP" sz="1100" b="1" kern="100" dirty="0" smtClean="0">
              <a:effectLst/>
              <a:latin typeface="+mj-ea"/>
              <a:ea typeface="+mj-ea"/>
              <a:cs typeface="Times New Roman"/>
            </a:endParaRPr>
          </a:p>
          <a:p>
            <a:pPr algn="just">
              <a:spcAft>
                <a:spcPts val="0"/>
              </a:spcAft>
            </a:pPr>
            <a:r>
              <a:rPr lang="ja-JP" altLang="en-US" sz="1100" b="1" kern="100" dirty="0" smtClean="0">
                <a:latin typeface="+mj-ea"/>
                <a:ea typeface="+mj-ea"/>
                <a:cs typeface="Times New Roman"/>
              </a:rPr>
              <a:t>　</a:t>
            </a:r>
            <a:r>
              <a:rPr lang="ja-JP" altLang="en-US" sz="1100" b="1" kern="100" dirty="0">
                <a:latin typeface="+mj-ea"/>
                <a:ea typeface="+mj-ea"/>
                <a:cs typeface="Times New Roman"/>
              </a:rPr>
              <a:t>数校</a:t>
            </a:r>
            <a:r>
              <a:rPr lang="ja-JP" altLang="ja-JP" sz="1100" b="1" kern="100" dirty="0" smtClean="0">
                <a:effectLst/>
                <a:latin typeface="+mj-ea"/>
                <a:ea typeface="+mj-ea"/>
                <a:cs typeface="Times New Roman"/>
              </a:rPr>
              <a:t>での非常勤講師（母乳育児支援担当）、</a:t>
            </a:r>
            <a:endParaRPr lang="en-US" altLang="ja-JP" sz="1100" b="1" kern="100" dirty="0" smtClean="0">
              <a:effectLst/>
              <a:latin typeface="+mj-ea"/>
              <a:ea typeface="+mj-ea"/>
              <a:cs typeface="Times New Roman"/>
            </a:endParaRPr>
          </a:p>
          <a:p>
            <a:pPr algn="just">
              <a:spcAft>
                <a:spcPts val="0"/>
              </a:spcAft>
            </a:pPr>
            <a:r>
              <a:rPr lang="ja-JP" altLang="en-US" sz="1100" b="1" kern="100" dirty="0" smtClean="0">
                <a:effectLst/>
                <a:latin typeface="+mj-ea"/>
                <a:ea typeface="+mj-ea"/>
                <a:cs typeface="Times New Roman"/>
              </a:rPr>
              <a:t>　</a:t>
            </a:r>
            <a:r>
              <a:rPr lang="ja-JP" altLang="ja-JP" sz="1100" b="1" kern="100" dirty="0" smtClean="0">
                <a:effectLst/>
                <a:latin typeface="+mj-ea"/>
                <a:ea typeface="+mj-ea"/>
                <a:cs typeface="Times New Roman"/>
              </a:rPr>
              <a:t>母乳育児基礎セミナー、など活躍中。</a:t>
            </a:r>
            <a:endParaRPr lang="ja-JP" altLang="ja-JP" sz="1100" kern="100" dirty="0">
              <a:effectLst/>
              <a:latin typeface="+mj-ea"/>
              <a:ea typeface="+mj-ea"/>
              <a:cs typeface="Times New Roman"/>
            </a:endParaRPr>
          </a:p>
        </p:txBody>
      </p:sp>
      <p:sp>
        <p:nvSpPr>
          <p:cNvPr id="14" name="角丸四角形 13"/>
          <p:cNvSpPr/>
          <p:nvPr/>
        </p:nvSpPr>
        <p:spPr>
          <a:xfrm>
            <a:off x="134633" y="3812098"/>
            <a:ext cx="3663789" cy="1446120"/>
          </a:xfrm>
          <a:prstGeom prst="roundRect">
            <a:avLst/>
          </a:prstGeom>
          <a:noFill/>
          <a:ln>
            <a:solidFill>
              <a:srgbClr val="EEB4C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34633" y="8557328"/>
            <a:ext cx="6379275" cy="600164"/>
          </a:xfrm>
          <a:prstGeom prst="rect">
            <a:avLst/>
          </a:prstGeom>
          <a:noFill/>
        </p:spPr>
        <p:txBody>
          <a:bodyPr wrap="square" rtlCol="0">
            <a:spAutoFit/>
          </a:bodyPr>
          <a:lstStyle/>
          <a:p>
            <a:pPr marL="1068070" indent="-1068070"/>
            <a:r>
              <a:rPr lang="ja-JP" altLang="ja-JP" sz="1100" b="1" kern="100" dirty="0" smtClean="0">
                <a:effectLst/>
                <a:latin typeface="Century"/>
                <a:ea typeface="AR P丸ゴシック体M"/>
                <a:cs typeface="Times New Roman"/>
              </a:rPr>
              <a:t>●</a:t>
            </a:r>
            <a:r>
              <a:rPr lang="ja-JP" altLang="en-US" sz="1100" b="1" kern="100" dirty="0" smtClean="0">
                <a:effectLst/>
                <a:latin typeface="Century"/>
                <a:ea typeface="AR P丸ゴシック体M"/>
                <a:cs typeface="Times New Roman"/>
              </a:rPr>
              <a:t>主催</a:t>
            </a:r>
            <a:r>
              <a:rPr lang="ja-JP" altLang="en-US" sz="1100" b="1" kern="100" dirty="0">
                <a:latin typeface="Century"/>
                <a:ea typeface="AR P丸ゴシック体M"/>
                <a:cs typeface="Times New Roman"/>
              </a:rPr>
              <a:t>　</a:t>
            </a:r>
            <a:r>
              <a:rPr lang="ja-JP" altLang="en-US" sz="1100" b="1" kern="100" dirty="0" smtClean="0">
                <a:latin typeface="Century"/>
                <a:ea typeface="AR P丸ゴシック体M"/>
                <a:cs typeface="Times New Roman"/>
              </a:rPr>
              <a:t>　</a:t>
            </a:r>
            <a:r>
              <a:rPr lang="ja-JP" altLang="en-US" sz="1100" b="1" kern="100" dirty="0" smtClean="0">
                <a:effectLst/>
                <a:latin typeface="Century"/>
                <a:ea typeface="AR P丸ゴシック体M"/>
                <a:cs typeface="Times New Roman"/>
              </a:rPr>
              <a:t>まんまるママいわて　　</a:t>
            </a:r>
            <a:r>
              <a:rPr lang="en-US" altLang="ja-JP" sz="1100" b="1" kern="100" dirty="0">
                <a:latin typeface="Century"/>
                <a:ea typeface="AR P丸ゴシック体M"/>
                <a:cs typeface="Times New Roman"/>
                <a:hlinkClick r:id="rId4"/>
              </a:rPr>
              <a:t>http://manmaru.org</a:t>
            </a:r>
            <a:r>
              <a:rPr lang="en-US" altLang="ja-JP" sz="1100" b="1" kern="100" dirty="0" smtClean="0">
                <a:latin typeface="Century"/>
                <a:ea typeface="AR P丸ゴシック体M"/>
                <a:cs typeface="Times New Roman"/>
                <a:hlinkClick r:id="rId4"/>
              </a:rPr>
              <a:t>/</a:t>
            </a:r>
            <a:endParaRPr lang="en-US" altLang="ja-JP" sz="1100" b="1" kern="100" dirty="0" smtClean="0">
              <a:latin typeface="Century"/>
              <a:ea typeface="AR P丸ゴシック体M"/>
              <a:cs typeface="Times New Roman"/>
            </a:endParaRPr>
          </a:p>
          <a:p>
            <a:pPr marL="1068070" indent="-1068070"/>
            <a:r>
              <a:rPr lang="ja-JP" altLang="en-US" sz="1100" b="1" kern="100" dirty="0" smtClean="0">
                <a:effectLst/>
                <a:latin typeface="Century"/>
                <a:ea typeface="AR P丸ゴシック体M"/>
                <a:cs typeface="Times New Roman"/>
              </a:rPr>
              <a:t>●後援</a:t>
            </a:r>
            <a:r>
              <a:rPr lang="ja-JP" altLang="en-US" sz="1100" b="1" kern="100" dirty="0">
                <a:latin typeface="Century"/>
                <a:ea typeface="AR P丸ゴシック体M"/>
                <a:cs typeface="Times New Roman"/>
              </a:rPr>
              <a:t>　</a:t>
            </a:r>
            <a:r>
              <a:rPr lang="ja-JP" altLang="en-US" sz="1100" b="1" kern="100" dirty="0" smtClean="0">
                <a:latin typeface="Century"/>
                <a:ea typeface="AR P丸ゴシック体M"/>
                <a:cs typeface="Times New Roman"/>
              </a:rPr>
              <a:t>　</a:t>
            </a:r>
            <a:r>
              <a:rPr lang="ja-JP" altLang="en-US" sz="1100" b="1" kern="100" dirty="0" smtClean="0">
                <a:effectLst/>
                <a:latin typeface="Century"/>
                <a:ea typeface="AR P丸ゴシック体M"/>
                <a:cs typeface="Times New Roman"/>
              </a:rPr>
              <a:t>一般社団法人　岩手県助産師会</a:t>
            </a:r>
            <a:endParaRPr lang="en-US" altLang="ja-JP" sz="1100" b="1" kern="100" dirty="0" smtClean="0">
              <a:effectLst/>
              <a:latin typeface="Century"/>
              <a:ea typeface="AR P丸ゴシック体M"/>
              <a:cs typeface="Times New Roman"/>
            </a:endParaRPr>
          </a:p>
          <a:p>
            <a:pPr marL="1068070" indent="-1068070"/>
            <a:r>
              <a:rPr lang="ja-JP" altLang="en-US" sz="1100" b="1" kern="100" dirty="0" smtClean="0">
                <a:effectLst/>
                <a:latin typeface="Century"/>
                <a:ea typeface="AR P丸ゴシック体M"/>
                <a:cs typeface="Times New Roman"/>
              </a:rPr>
              <a:t>●</a:t>
            </a:r>
            <a:r>
              <a:rPr lang="ja-JP" altLang="ja-JP" sz="1100" b="1" kern="100" dirty="0" smtClean="0">
                <a:effectLst/>
                <a:latin typeface="Century"/>
                <a:ea typeface="AR P丸ゴシック体M"/>
                <a:cs typeface="Times New Roman"/>
              </a:rPr>
              <a:t>問い合わせ</a:t>
            </a:r>
            <a:r>
              <a:rPr lang="ja-JP" altLang="ja-JP" sz="1100" b="1" kern="100" smtClean="0">
                <a:effectLst/>
                <a:latin typeface="Century"/>
                <a:ea typeface="AR P丸ゴシック体M"/>
                <a:cs typeface="Times New Roman"/>
              </a:rPr>
              <a:t>　</a:t>
            </a:r>
            <a:r>
              <a:rPr lang="ja-JP" altLang="ja-JP" sz="1100" b="1" kern="100" dirty="0" smtClean="0">
                <a:effectLst/>
                <a:latin typeface="Century"/>
                <a:ea typeface="AR P丸ゴシック体M"/>
                <a:cs typeface="Times New Roman"/>
              </a:rPr>
              <a:t>　浦野良子　携帯</a:t>
            </a:r>
            <a:r>
              <a:rPr lang="en-US" altLang="ja-JP" sz="1100" b="1" kern="100" dirty="0" smtClean="0">
                <a:effectLst/>
                <a:latin typeface="Century"/>
                <a:ea typeface="AR P丸ゴシック体M"/>
                <a:cs typeface="Times New Roman"/>
              </a:rPr>
              <a:t>090</a:t>
            </a:r>
            <a:r>
              <a:rPr lang="ja-JP" altLang="ja-JP" sz="1100" b="1" kern="100" dirty="0" smtClean="0">
                <a:effectLst/>
                <a:latin typeface="Century"/>
                <a:ea typeface="AR P丸ゴシック体M"/>
                <a:cs typeface="Times New Roman"/>
              </a:rPr>
              <a:t>－</a:t>
            </a:r>
            <a:r>
              <a:rPr lang="en-US" altLang="ja-JP" sz="1100" b="1" kern="100" dirty="0" smtClean="0">
                <a:effectLst/>
                <a:latin typeface="Century"/>
                <a:ea typeface="AR P丸ゴシック体M"/>
                <a:cs typeface="Times New Roman"/>
              </a:rPr>
              <a:t>6259</a:t>
            </a:r>
            <a:r>
              <a:rPr lang="ja-JP" altLang="ja-JP" sz="1100" b="1" kern="100" dirty="0" smtClean="0">
                <a:effectLst/>
                <a:latin typeface="Century"/>
                <a:ea typeface="AR P丸ゴシック体M"/>
                <a:cs typeface="Times New Roman"/>
              </a:rPr>
              <a:t>－</a:t>
            </a:r>
            <a:r>
              <a:rPr lang="en-US" altLang="ja-JP" sz="1100" b="1" kern="100" dirty="0" smtClean="0">
                <a:effectLst/>
                <a:latin typeface="Century"/>
                <a:ea typeface="AR P丸ゴシック体M"/>
                <a:cs typeface="Times New Roman"/>
              </a:rPr>
              <a:t>1423</a:t>
            </a:r>
            <a:r>
              <a:rPr lang="ja-JP" altLang="ja-JP" sz="1100" b="1" kern="100" dirty="0" smtClean="0">
                <a:effectLst/>
                <a:latin typeface="Century"/>
                <a:ea typeface="AR P丸ゴシック体M"/>
                <a:cs typeface="Times New Roman"/>
              </a:rPr>
              <a:t>　　メール</a:t>
            </a:r>
            <a:r>
              <a:rPr lang="en-US" altLang="ja-JP" sz="1100" b="1" u="none" strike="noStrike" kern="100" dirty="0" smtClean="0">
                <a:solidFill>
                  <a:srgbClr val="000000"/>
                </a:solidFill>
                <a:effectLst/>
                <a:latin typeface="AR P丸ゴシック体M"/>
                <a:ea typeface="ＭＳ 明朝"/>
                <a:cs typeface="Times New Roman"/>
                <a:hlinkClick r:id="rId5"/>
              </a:rPr>
              <a:t>kryoko.tohoku@gmail.com</a:t>
            </a:r>
            <a:endParaRPr lang="ja-JP" altLang="ja-JP" sz="1100" kern="100" dirty="0">
              <a:effectLst/>
              <a:latin typeface="Century"/>
              <a:ea typeface="ＭＳ 明朝"/>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303939189"/>
              </p:ext>
            </p:extLst>
          </p:nvPr>
        </p:nvGraphicFramePr>
        <p:xfrm>
          <a:off x="318205" y="5315392"/>
          <a:ext cx="5898894" cy="3024510"/>
        </p:xfrm>
        <a:graphic>
          <a:graphicData uri="http://schemas.openxmlformats.org/drawingml/2006/table">
            <a:tbl>
              <a:tblPr firstRow="1" bandRow="1">
                <a:tableStyleId>{5DA37D80-6434-44D0-A028-1B22A696006F}</a:tableStyleId>
              </a:tblPr>
              <a:tblGrid>
                <a:gridCol w="735201"/>
                <a:gridCol w="2592288"/>
                <a:gridCol w="2571405"/>
              </a:tblGrid>
              <a:tr h="345176">
                <a:tc>
                  <a:txBody>
                    <a:bodyPr/>
                    <a:lstStyle/>
                    <a:p>
                      <a:r>
                        <a:rPr kumimoji="1" lang="ja-JP" altLang="en-US" dirty="0" smtClean="0"/>
                        <a:t>会場</a:t>
                      </a:r>
                      <a:endParaRPr kumimoji="1" lang="ja-JP" altLang="en-US" dirty="0"/>
                    </a:p>
                  </a:txBody>
                  <a:tcPr/>
                </a:tc>
                <a:tc>
                  <a:txBody>
                    <a:bodyPr/>
                    <a:lstStyle/>
                    <a:p>
                      <a:r>
                        <a:rPr kumimoji="1" lang="ja-JP" altLang="en-US" dirty="0" smtClean="0"/>
                        <a:t>北上会場　（先着３０名）</a:t>
                      </a:r>
                      <a:endParaRPr kumimoji="1" lang="ja-JP" altLang="en-US" dirty="0">
                        <a:solidFill>
                          <a:srgbClr val="FF0000"/>
                        </a:solidFill>
                      </a:endParaRPr>
                    </a:p>
                  </a:txBody>
                  <a:tcPr>
                    <a:solidFill>
                      <a:schemeClr val="accent2">
                        <a:lumMod val="60000"/>
                        <a:lumOff val="40000"/>
                      </a:schemeClr>
                    </a:solidFill>
                  </a:tcPr>
                </a:tc>
                <a:tc>
                  <a:txBody>
                    <a:bodyPr/>
                    <a:lstStyle/>
                    <a:p>
                      <a:r>
                        <a:rPr kumimoji="1" lang="ja-JP" altLang="en-US" dirty="0" smtClean="0"/>
                        <a:t>宮古会場（先着２０名）</a:t>
                      </a:r>
                      <a:endParaRPr kumimoji="1" lang="ja-JP" altLang="en-US" dirty="0">
                        <a:solidFill>
                          <a:srgbClr val="FF0000"/>
                        </a:solidFill>
                      </a:endParaRPr>
                    </a:p>
                  </a:txBody>
                  <a:tcPr>
                    <a:solidFill>
                      <a:schemeClr val="accent2">
                        <a:lumMod val="60000"/>
                        <a:lumOff val="40000"/>
                      </a:schemeClr>
                    </a:solidFill>
                  </a:tcPr>
                </a:tc>
              </a:tr>
              <a:tr h="281310">
                <a:tc>
                  <a:txBody>
                    <a:bodyPr/>
                    <a:lstStyle/>
                    <a:p>
                      <a:r>
                        <a:rPr kumimoji="1" lang="ja-JP" altLang="en-US" sz="1200" dirty="0" smtClean="0"/>
                        <a:t>日にち</a:t>
                      </a:r>
                      <a:endParaRPr kumimoji="1" lang="ja-JP" altLang="en-US" sz="1200" dirty="0"/>
                    </a:p>
                  </a:txBody>
                  <a:tcPr/>
                </a:tc>
                <a:tc>
                  <a:txBody>
                    <a:bodyPr/>
                    <a:lstStyle/>
                    <a:p>
                      <a:r>
                        <a:rPr kumimoji="1" lang="ja-JP" altLang="en-US" sz="1200" dirty="0" smtClean="0"/>
                        <a:t>１１月１９日（土）　　　受付</a:t>
                      </a:r>
                      <a:r>
                        <a:rPr kumimoji="1" lang="en-US" altLang="ja-JP" sz="1200" dirty="0" smtClean="0"/>
                        <a:t>12</a:t>
                      </a:r>
                      <a:r>
                        <a:rPr kumimoji="1" lang="ja-JP" altLang="en-US" sz="1200" dirty="0" smtClean="0"/>
                        <a:t>時</a:t>
                      </a:r>
                      <a:r>
                        <a:rPr kumimoji="1" lang="en-US" altLang="ja-JP" sz="1200" dirty="0" smtClean="0"/>
                        <a:t>30</a:t>
                      </a:r>
                      <a:r>
                        <a:rPr kumimoji="1" lang="ja-JP" altLang="en-US" sz="1200" dirty="0" smtClean="0"/>
                        <a:t>分～</a:t>
                      </a:r>
                      <a:endParaRPr kumimoji="1" lang="ja-JP" altLang="en-US" sz="1200" dirty="0"/>
                    </a:p>
                  </a:txBody>
                  <a:tcPr/>
                </a:tc>
                <a:tc>
                  <a:txBody>
                    <a:bodyPr/>
                    <a:lstStyle/>
                    <a:p>
                      <a:r>
                        <a:rPr kumimoji="1" lang="ja-JP" altLang="en-US" sz="1200" dirty="0" smtClean="0"/>
                        <a:t>１１月２０日（日）　　　受付</a:t>
                      </a:r>
                      <a:r>
                        <a:rPr kumimoji="1" lang="en-US" altLang="ja-JP" sz="1200" dirty="0" smtClean="0"/>
                        <a:t>9</a:t>
                      </a:r>
                      <a:r>
                        <a:rPr kumimoji="1" lang="ja-JP" altLang="en-US" sz="1200" dirty="0" smtClean="0"/>
                        <a:t>時</a:t>
                      </a:r>
                      <a:r>
                        <a:rPr kumimoji="1" lang="en-US" altLang="ja-JP" sz="1200" dirty="0" smtClean="0"/>
                        <a:t>30</a:t>
                      </a:r>
                      <a:r>
                        <a:rPr kumimoji="1" lang="ja-JP" altLang="en-US" sz="1200" dirty="0" smtClean="0"/>
                        <a:t>分～</a:t>
                      </a:r>
                      <a:endParaRPr kumimoji="1" lang="ja-JP" altLang="en-US" sz="1200" dirty="0"/>
                    </a:p>
                  </a:txBody>
                  <a:tcPr/>
                </a:tc>
              </a:tr>
              <a:tr h="431470">
                <a:tc>
                  <a:txBody>
                    <a:bodyPr/>
                    <a:lstStyle/>
                    <a:p>
                      <a:r>
                        <a:rPr kumimoji="1" lang="ja-JP" altLang="en-US" sz="1200" dirty="0" smtClean="0"/>
                        <a:t>時間</a:t>
                      </a:r>
                      <a:endParaRPr kumimoji="1" lang="en-US" altLang="ja-JP" sz="1200" dirty="0" smtClean="0"/>
                    </a:p>
                  </a:txBody>
                  <a:tcPr/>
                </a:tc>
                <a:tc>
                  <a:txBody>
                    <a:bodyPr/>
                    <a:lstStyle/>
                    <a:p>
                      <a:r>
                        <a:rPr kumimoji="1" lang="ja-JP" altLang="en-US" sz="1200" dirty="0" smtClean="0"/>
                        <a:t>第</a:t>
                      </a:r>
                      <a:r>
                        <a:rPr kumimoji="1" lang="en-US" altLang="ja-JP" sz="1200" dirty="0" smtClean="0"/>
                        <a:t>1</a:t>
                      </a:r>
                      <a:r>
                        <a:rPr kumimoji="1" lang="ja-JP" altLang="en-US" sz="1200" dirty="0" smtClean="0"/>
                        <a:t>部：</a:t>
                      </a:r>
                      <a:r>
                        <a:rPr kumimoji="1" lang="en-US" altLang="ja-JP" sz="1200" dirty="0" smtClean="0"/>
                        <a:t>13</a:t>
                      </a:r>
                      <a:r>
                        <a:rPr kumimoji="1" lang="ja-JP" altLang="en-US" sz="1200" dirty="0" smtClean="0"/>
                        <a:t>：</a:t>
                      </a:r>
                      <a:r>
                        <a:rPr kumimoji="1" lang="en-US" altLang="ja-JP" sz="1200" dirty="0" smtClean="0"/>
                        <a:t>00</a:t>
                      </a:r>
                      <a:r>
                        <a:rPr kumimoji="1" lang="ja-JP" altLang="en-US" sz="1200" dirty="0" smtClean="0"/>
                        <a:t>～</a:t>
                      </a:r>
                      <a:r>
                        <a:rPr kumimoji="1" lang="en-US" altLang="ja-JP" sz="1200" dirty="0" smtClean="0"/>
                        <a:t>15</a:t>
                      </a:r>
                      <a:r>
                        <a:rPr kumimoji="1" lang="ja-JP" altLang="en-US" sz="1200" dirty="0" smtClean="0"/>
                        <a:t>：</a:t>
                      </a:r>
                      <a:r>
                        <a:rPr kumimoji="1" lang="en-US" altLang="ja-JP" sz="1200" dirty="0" smtClean="0"/>
                        <a:t>00</a:t>
                      </a:r>
                    </a:p>
                    <a:p>
                      <a:r>
                        <a:rPr kumimoji="1" lang="ja-JP" altLang="en-US" sz="1200" dirty="0" smtClean="0"/>
                        <a:t>第</a:t>
                      </a:r>
                      <a:r>
                        <a:rPr kumimoji="1" lang="en-US" altLang="ja-JP" sz="1200" dirty="0" smtClean="0"/>
                        <a:t>2</a:t>
                      </a:r>
                      <a:r>
                        <a:rPr kumimoji="1" lang="ja-JP" altLang="en-US" sz="1200" dirty="0" smtClean="0"/>
                        <a:t>部：</a:t>
                      </a:r>
                      <a:r>
                        <a:rPr kumimoji="1" lang="en-US" altLang="ja-JP" sz="1200" dirty="0" smtClean="0"/>
                        <a:t>15</a:t>
                      </a:r>
                      <a:r>
                        <a:rPr kumimoji="1" lang="ja-JP" altLang="en-US" sz="1200" dirty="0" smtClean="0"/>
                        <a:t>：</a:t>
                      </a:r>
                      <a:r>
                        <a:rPr kumimoji="1" lang="en-US" altLang="ja-JP" sz="1200" dirty="0" smtClean="0"/>
                        <a:t>15</a:t>
                      </a:r>
                      <a:r>
                        <a:rPr kumimoji="1" lang="ja-JP" altLang="en-US" sz="1200" dirty="0" smtClean="0"/>
                        <a:t>～</a:t>
                      </a:r>
                      <a:r>
                        <a:rPr kumimoji="1" lang="en-US" altLang="ja-JP" sz="1200" dirty="0" smtClean="0"/>
                        <a:t>17</a:t>
                      </a:r>
                      <a:r>
                        <a:rPr kumimoji="1" lang="ja-JP" altLang="en-US" sz="1200" dirty="0" smtClean="0"/>
                        <a:t>：</a:t>
                      </a:r>
                      <a:r>
                        <a:rPr kumimoji="1" lang="en-US" altLang="ja-JP" sz="1200" dirty="0" smtClean="0"/>
                        <a:t>15</a:t>
                      </a:r>
                    </a:p>
                  </a:txBody>
                  <a:tcPr/>
                </a:tc>
                <a:tc>
                  <a:txBody>
                    <a:bodyPr/>
                    <a:lstStyle/>
                    <a:p>
                      <a:r>
                        <a:rPr kumimoji="1" lang="ja-JP" altLang="en-US" sz="1200" dirty="0" smtClean="0"/>
                        <a:t>第</a:t>
                      </a:r>
                      <a:r>
                        <a:rPr kumimoji="1" lang="en-US" altLang="ja-JP" sz="1200" dirty="0" smtClean="0"/>
                        <a:t>1</a:t>
                      </a:r>
                      <a:r>
                        <a:rPr kumimoji="1" lang="ja-JP" altLang="en-US" sz="1200" dirty="0" smtClean="0"/>
                        <a:t>部：</a:t>
                      </a:r>
                      <a:r>
                        <a:rPr kumimoji="1" lang="en-US" altLang="ja-JP" sz="1200" dirty="0" smtClean="0"/>
                        <a:t>10</a:t>
                      </a:r>
                      <a:r>
                        <a:rPr kumimoji="1" lang="ja-JP" altLang="en-US" sz="1200" dirty="0" smtClean="0"/>
                        <a:t>：</a:t>
                      </a:r>
                      <a:r>
                        <a:rPr kumimoji="1" lang="en-US" altLang="ja-JP" sz="1200" dirty="0" smtClean="0"/>
                        <a:t>00</a:t>
                      </a:r>
                      <a:r>
                        <a:rPr kumimoji="1" lang="ja-JP" altLang="en-US" sz="1200" dirty="0" smtClean="0"/>
                        <a:t>～</a:t>
                      </a:r>
                      <a:r>
                        <a:rPr kumimoji="1" lang="en-US" altLang="ja-JP" sz="1200" dirty="0" smtClean="0"/>
                        <a:t>12</a:t>
                      </a:r>
                      <a:r>
                        <a:rPr kumimoji="1" lang="ja-JP" altLang="en-US" sz="1200" dirty="0" smtClean="0"/>
                        <a:t>：</a:t>
                      </a:r>
                      <a:r>
                        <a:rPr kumimoji="1" lang="en-US" altLang="ja-JP" sz="1200" dirty="0" smtClean="0"/>
                        <a:t>00</a:t>
                      </a:r>
                    </a:p>
                    <a:p>
                      <a:r>
                        <a:rPr kumimoji="1" lang="ja-JP" altLang="en-US" sz="1200" dirty="0" smtClean="0"/>
                        <a:t>第</a:t>
                      </a:r>
                      <a:r>
                        <a:rPr kumimoji="1" lang="en-US" altLang="ja-JP" sz="1200" dirty="0" smtClean="0"/>
                        <a:t>2</a:t>
                      </a:r>
                      <a:r>
                        <a:rPr kumimoji="1" lang="ja-JP" altLang="en-US" sz="1200" dirty="0" smtClean="0"/>
                        <a:t>部：</a:t>
                      </a:r>
                      <a:r>
                        <a:rPr kumimoji="1" lang="en-US" altLang="ja-JP" sz="1200" dirty="0" smtClean="0"/>
                        <a:t>13</a:t>
                      </a:r>
                      <a:r>
                        <a:rPr kumimoji="1" lang="ja-JP" altLang="en-US" sz="1200" dirty="0" smtClean="0"/>
                        <a:t>：</a:t>
                      </a:r>
                      <a:r>
                        <a:rPr kumimoji="1" lang="en-US" altLang="ja-JP" sz="1200" dirty="0" smtClean="0"/>
                        <a:t>00</a:t>
                      </a:r>
                      <a:r>
                        <a:rPr kumimoji="1" lang="ja-JP" altLang="en-US" sz="1200" dirty="0" smtClean="0"/>
                        <a:t>～</a:t>
                      </a:r>
                      <a:r>
                        <a:rPr kumimoji="1" lang="en-US" altLang="ja-JP" sz="1200" dirty="0" smtClean="0"/>
                        <a:t>15</a:t>
                      </a:r>
                      <a:r>
                        <a:rPr kumimoji="1" lang="ja-JP" altLang="en-US" sz="1200" dirty="0" smtClean="0"/>
                        <a:t>：</a:t>
                      </a:r>
                      <a:r>
                        <a:rPr kumimoji="1" lang="en-US" altLang="ja-JP" sz="1200" dirty="0" smtClean="0"/>
                        <a:t>00</a:t>
                      </a:r>
                      <a:endParaRPr kumimoji="1" lang="ja-JP" altLang="en-US" sz="1200" dirty="0"/>
                    </a:p>
                  </a:txBody>
                  <a:tcPr/>
                </a:tc>
              </a:tr>
              <a:tr h="431470">
                <a:tc>
                  <a:txBody>
                    <a:bodyPr/>
                    <a:lstStyle/>
                    <a:p>
                      <a:r>
                        <a:rPr kumimoji="1" lang="ja-JP" altLang="en-US" sz="1200" dirty="0" smtClean="0"/>
                        <a:t>場所</a:t>
                      </a:r>
                      <a:endParaRPr kumimoji="1" lang="ja-JP" altLang="en-US" sz="1200" dirty="0"/>
                    </a:p>
                  </a:txBody>
                  <a:tcPr/>
                </a:tc>
                <a:tc>
                  <a:txBody>
                    <a:bodyPr/>
                    <a:lstStyle/>
                    <a:p>
                      <a:r>
                        <a:rPr kumimoji="1" lang="ja-JP" altLang="en-US" sz="1200" dirty="0" smtClean="0"/>
                        <a:t>北上市さくらホール会議室</a:t>
                      </a:r>
                      <a:endParaRPr kumimoji="1" lang="en-US" altLang="ja-JP" sz="1200" dirty="0" smtClean="0"/>
                    </a:p>
                    <a:p>
                      <a:r>
                        <a:rPr kumimoji="1" lang="ja-JP" altLang="en-US" sz="1200" dirty="0" smtClean="0"/>
                        <a:t>北上市さくら通り２丁目１</a:t>
                      </a:r>
                      <a:r>
                        <a:rPr kumimoji="1" lang="en-US" altLang="ja-JP" sz="1200" dirty="0" smtClean="0"/>
                        <a:t>-</a:t>
                      </a:r>
                      <a:r>
                        <a:rPr kumimoji="1" lang="ja-JP" altLang="en-US" sz="1200" dirty="0" smtClean="0"/>
                        <a:t>１</a:t>
                      </a:r>
                      <a:endParaRPr kumimoji="1" lang="ja-JP" altLang="en-US" sz="1200" dirty="0"/>
                    </a:p>
                  </a:txBody>
                  <a:tcPr/>
                </a:tc>
                <a:tc>
                  <a:txBody>
                    <a:bodyPr/>
                    <a:lstStyle/>
                    <a:p>
                      <a:r>
                        <a:rPr kumimoji="1" lang="ja-JP" altLang="en-US" sz="1200" dirty="0" smtClean="0"/>
                        <a:t>県立宮古病院２階大会議室</a:t>
                      </a:r>
                      <a:endParaRPr kumimoji="1" lang="en-US" altLang="ja-JP" sz="1200" dirty="0" smtClean="0"/>
                    </a:p>
                    <a:p>
                      <a:r>
                        <a:rPr kumimoji="1" lang="ja-JP" altLang="en-US" sz="1200" dirty="0" smtClean="0"/>
                        <a:t>宮古市鍬ケ崎１</a:t>
                      </a:r>
                      <a:r>
                        <a:rPr kumimoji="1" lang="en-US" altLang="ja-JP" sz="1200" dirty="0" smtClean="0"/>
                        <a:t>-</a:t>
                      </a:r>
                      <a:r>
                        <a:rPr kumimoji="1" lang="ja-JP" altLang="en-US" sz="1200" dirty="0" smtClean="0"/>
                        <a:t>１１</a:t>
                      </a:r>
                      <a:r>
                        <a:rPr kumimoji="1" lang="en-US" altLang="ja-JP" sz="1200" dirty="0" smtClean="0"/>
                        <a:t>-</a:t>
                      </a:r>
                      <a:r>
                        <a:rPr kumimoji="1" lang="ja-JP" altLang="en-US" sz="1200" dirty="0" smtClean="0"/>
                        <a:t>２</a:t>
                      </a:r>
                      <a:endParaRPr kumimoji="1" lang="ja-JP" altLang="en-US" sz="1200" dirty="0"/>
                    </a:p>
                  </a:txBody>
                  <a:tcPr/>
                </a:tc>
              </a:tr>
              <a:tr h="618953">
                <a:tc>
                  <a:txBody>
                    <a:bodyPr/>
                    <a:lstStyle/>
                    <a:p>
                      <a:r>
                        <a:rPr kumimoji="1" lang="ja-JP" altLang="en-US" sz="1200" dirty="0" smtClean="0"/>
                        <a:t>参加費</a:t>
                      </a:r>
                      <a:endParaRPr kumimoji="1" lang="en-US" altLang="ja-JP" sz="1200" dirty="0" smtClean="0"/>
                    </a:p>
                    <a:p>
                      <a:r>
                        <a:rPr kumimoji="1" lang="ja-JP" altLang="en-US" sz="1200" dirty="0" smtClean="0"/>
                        <a:t>（当日</a:t>
                      </a:r>
                      <a:endParaRPr kumimoji="1" lang="en-US" altLang="ja-JP" sz="1200" dirty="0" smtClean="0"/>
                    </a:p>
                    <a:p>
                      <a:r>
                        <a:rPr kumimoji="1" lang="ja-JP" altLang="en-US" sz="1200" dirty="0" smtClean="0"/>
                        <a:t>支払い）</a:t>
                      </a:r>
                      <a:endParaRPr kumimoji="1" lang="en-US" altLang="ja-JP" sz="1200" dirty="0" smtClean="0"/>
                    </a:p>
                  </a:txBody>
                  <a:tcPr/>
                </a:tc>
                <a:tc gridSpan="2">
                  <a:txBody>
                    <a:bodyPr/>
                    <a:lstStyle/>
                    <a:p>
                      <a:r>
                        <a:rPr kumimoji="1" lang="ja-JP" altLang="en-US" sz="1200" dirty="0" smtClean="0"/>
                        <a:t>☆第</a:t>
                      </a:r>
                      <a:r>
                        <a:rPr kumimoji="1" lang="en-US" altLang="ja-JP" sz="1200" dirty="0" smtClean="0"/>
                        <a:t>1</a:t>
                      </a:r>
                      <a:r>
                        <a:rPr kumimoji="1" lang="ja-JP" altLang="en-US" sz="1200" dirty="0" smtClean="0"/>
                        <a:t>部第</a:t>
                      </a:r>
                      <a:r>
                        <a:rPr kumimoji="1" lang="en-US" altLang="ja-JP" sz="1200" dirty="0" smtClean="0"/>
                        <a:t>2</a:t>
                      </a:r>
                      <a:r>
                        <a:rPr kumimoji="1" lang="ja-JP" altLang="en-US" sz="1200" dirty="0" smtClean="0"/>
                        <a:t>部両方参加</a:t>
                      </a:r>
                      <a:r>
                        <a:rPr kumimoji="1" lang="ja-JP" altLang="en-US" sz="1200" dirty="0" smtClean="0"/>
                        <a:t>　</a:t>
                      </a:r>
                      <a:r>
                        <a:rPr kumimoji="1" lang="ja-JP" altLang="en-US" sz="1200" dirty="0" smtClean="0"/>
                        <a:t>　</a:t>
                      </a:r>
                      <a:r>
                        <a:rPr kumimoji="1" lang="en-US" altLang="ja-JP" sz="1200" dirty="0" smtClean="0"/>
                        <a:t>3,000</a:t>
                      </a:r>
                      <a:r>
                        <a:rPr kumimoji="1" lang="ja-JP" altLang="en-US" sz="1200" dirty="0" smtClean="0"/>
                        <a:t>円　</a:t>
                      </a:r>
                      <a:r>
                        <a:rPr kumimoji="1" lang="ja-JP" altLang="en-US" sz="1200" dirty="0" smtClean="0"/>
                        <a:t>☆</a:t>
                      </a:r>
                      <a:r>
                        <a:rPr kumimoji="1" lang="ja-JP" altLang="en-US" sz="1200" dirty="0" smtClean="0"/>
                        <a:t>（まんまるママいわて会員は</a:t>
                      </a:r>
                      <a:r>
                        <a:rPr kumimoji="1" lang="en-US" altLang="ja-JP" sz="1200" dirty="0" smtClean="0"/>
                        <a:t>2,000</a:t>
                      </a:r>
                      <a:r>
                        <a:rPr kumimoji="1" lang="ja-JP" altLang="en-US" sz="1200" dirty="0" smtClean="0"/>
                        <a:t>円）</a:t>
                      </a:r>
                      <a:endParaRPr kumimoji="1" lang="en-US" altLang="ja-JP" sz="1200" dirty="0" smtClean="0"/>
                    </a:p>
                    <a:p>
                      <a:r>
                        <a:rPr kumimoji="1" lang="ja-JP" altLang="en-US" sz="1200" dirty="0" smtClean="0"/>
                        <a:t>☆第</a:t>
                      </a:r>
                      <a:r>
                        <a:rPr kumimoji="1" lang="en-US" altLang="ja-JP" sz="1200" dirty="0" smtClean="0"/>
                        <a:t>1</a:t>
                      </a:r>
                      <a:r>
                        <a:rPr kumimoji="1" lang="ja-JP" altLang="en-US" sz="1200" dirty="0" smtClean="0"/>
                        <a:t>部</a:t>
                      </a:r>
                      <a:r>
                        <a:rPr kumimoji="1" lang="en-US" altLang="ja-JP" sz="1200" dirty="0" smtClean="0"/>
                        <a:t>or</a:t>
                      </a:r>
                      <a:r>
                        <a:rPr kumimoji="1" lang="ja-JP" altLang="en-US" sz="1200" dirty="0" smtClean="0"/>
                        <a:t>第</a:t>
                      </a:r>
                      <a:r>
                        <a:rPr kumimoji="1" lang="en-US" altLang="ja-JP" sz="1200" dirty="0" smtClean="0"/>
                        <a:t>2</a:t>
                      </a:r>
                      <a:r>
                        <a:rPr kumimoji="1" lang="ja-JP" altLang="en-US" sz="1200" dirty="0" smtClean="0"/>
                        <a:t>部片方参加</a:t>
                      </a:r>
                      <a:r>
                        <a:rPr kumimoji="1" lang="ja-JP" altLang="en-US" sz="1200" dirty="0" smtClean="0"/>
                        <a:t>　</a:t>
                      </a:r>
                      <a:r>
                        <a:rPr kumimoji="1" lang="en-US" altLang="ja-JP" sz="1200" dirty="0" smtClean="0"/>
                        <a:t>2,000</a:t>
                      </a:r>
                      <a:r>
                        <a:rPr kumimoji="1" lang="ja-JP" altLang="en-US" sz="1200" dirty="0" smtClean="0"/>
                        <a:t>円　</a:t>
                      </a:r>
                      <a:r>
                        <a:rPr kumimoji="1" lang="ja-JP" altLang="en-US" sz="1200" dirty="0" smtClean="0"/>
                        <a:t>☆</a:t>
                      </a:r>
                      <a:r>
                        <a:rPr kumimoji="1" lang="ja-JP" altLang="en-US" sz="1200" dirty="0" smtClean="0"/>
                        <a:t>当日参加（両部）　</a:t>
                      </a:r>
                      <a:r>
                        <a:rPr kumimoji="1" lang="en-US" altLang="ja-JP" sz="1200" dirty="0" smtClean="0"/>
                        <a:t>4,000</a:t>
                      </a:r>
                      <a:r>
                        <a:rPr kumimoji="1" lang="ja-JP" altLang="en-US" sz="1200" dirty="0" smtClean="0"/>
                        <a:t>円</a:t>
                      </a:r>
                      <a:endParaRPr kumimoji="1" lang="en-US" altLang="ja-JP" sz="1200" dirty="0" smtClean="0"/>
                    </a:p>
                    <a:p>
                      <a:r>
                        <a:rPr kumimoji="1" lang="ja-JP" altLang="en-US" sz="1200" dirty="0" smtClean="0"/>
                        <a:t>＜キャンセル料＞　　前日まで連絡：無料　　　当日キャンセルは全額ご負担</a:t>
                      </a:r>
                      <a:endParaRPr kumimoji="1" lang="en-US" altLang="ja-JP" sz="1200" dirty="0" smtClean="0"/>
                    </a:p>
                  </a:txBody>
                  <a:tcPr/>
                </a:tc>
                <a:tc hMerge="1">
                  <a:txBody>
                    <a:bodyPr/>
                    <a:lstStyle/>
                    <a:p>
                      <a:endParaRPr kumimoji="1" lang="ja-JP" altLang="en-US" sz="1200" dirty="0"/>
                    </a:p>
                  </a:txBody>
                  <a:tcPr>
                    <a:solidFill>
                      <a:schemeClr val="accent5">
                        <a:lumMod val="20000"/>
                        <a:lumOff val="80000"/>
                      </a:schemeClr>
                    </a:solidFill>
                  </a:tcPr>
                </a:tc>
              </a:tr>
              <a:tr h="618953">
                <a:tc>
                  <a:txBody>
                    <a:bodyPr/>
                    <a:lstStyle/>
                    <a:p>
                      <a:r>
                        <a:rPr kumimoji="1" lang="ja-JP" altLang="en-US" sz="1200" dirty="0" smtClean="0"/>
                        <a:t>申し込み方法</a:t>
                      </a:r>
                      <a:endParaRPr kumimoji="1" lang="en-US" altLang="ja-JP" sz="1200" dirty="0" smtClean="0"/>
                    </a:p>
                  </a:txBody>
                  <a:tcPr/>
                </a:tc>
                <a:tc gridSpan="2">
                  <a:txBody>
                    <a:bodyPr/>
                    <a:lstStyle/>
                    <a:p>
                      <a:r>
                        <a:rPr kumimoji="1" lang="en-US" altLang="ja-JP" sz="1200" dirty="0" smtClean="0"/>
                        <a:t>11</a:t>
                      </a:r>
                      <a:r>
                        <a:rPr kumimoji="1" lang="ja-JP" altLang="en-US" sz="1200" dirty="0" smtClean="0"/>
                        <a:t>月</a:t>
                      </a:r>
                      <a:r>
                        <a:rPr kumimoji="1" lang="en-US" altLang="ja-JP" sz="1200" dirty="0" smtClean="0"/>
                        <a:t>12</a:t>
                      </a:r>
                      <a:r>
                        <a:rPr kumimoji="1" lang="ja-JP" altLang="en-US" sz="1200" dirty="0" smtClean="0"/>
                        <a:t>日までに申し込みで事前割引が適応されます</a:t>
                      </a:r>
                      <a:endParaRPr kumimoji="1" lang="en-US" altLang="ja-JP" sz="1200" dirty="0" smtClean="0"/>
                    </a:p>
                    <a:p>
                      <a:r>
                        <a:rPr kumimoji="1" lang="ja-JP" altLang="en-US" sz="1200" dirty="0" smtClean="0"/>
                        <a:t>メール（</a:t>
                      </a:r>
                      <a:r>
                        <a:rPr kumimoji="1" lang="en-US" altLang="ja-JP" sz="1200" dirty="0" smtClean="0"/>
                        <a:t>kryoko.tohoku@gmail.com</a:t>
                      </a:r>
                      <a:r>
                        <a:rPr kumimoji="1" lang="ja-JP" altLang="en-US" sz="1200" dirty="0" smtClean="0"/>
                        <a:t>）ＦＡＸ（０１９－６３２３－８４８８）</a:t>
                      </a:r>
                      <a:endParaRPr kumimoji="1" lang="en-US" altLang="ja-JP" sz="1200" dirty="0" smtClean="0"/>
                    </a:p>
                    <a:p>
                      <a:r>
                        <a:rPr kumimoji="1" lang="ja-JP" altLang="en-US" sz="1200" dirty="0" smtClean="0"/>
                        <a:t>お名前・ご連絡先（必ず連絡がつく番号）・どちらの会場申し込みか</a:t>
                      </a:r>
                      <a:endParaRPr kumimoji="1" lang="en-US" altLang="ja-JP" sz="1200" dirty="0" smtClean="0"/>
                    </a:p>
                    <a:p>
                      <a:r>
                        <a:rPr kumimoji="1" lang="ja-JP" altLang="en-US" sz="1200" dirty="0" smtClean="0"/>
                        <a:t>件名「勉強会申し込み」　ＦＡＸ</a:t>
                      </a:r>
                      <a:r>
                        <a:rPr kumimoji="1" lang="en-US" altLang="ja-JP" sz="1200" dirty="0" smtClean="0"/>
                        <a:t>1</a:t>
                      </a:r>
                      <a:r>
                        <a:rPr kumimoji="1" lang="ja-JP" altLang="en-US" sz="1200" dirty="0" smtClean="0"/>
                        <a:t>枚で一人の申し込みでお願いします</a:t>
                      </a:r>
                      <a:endParaRPr kumimoji="1" lang="en-US" altLang="ja-JP" sz="1200" dirty="0" smtClean="0"/>
                    </a:p>
                  </a:txBody>
                  <a:tcPr/>
                </a:tc>
                <a:tc hMerge="1">
                  <a:txBody>
                    <a:bodyPr/>
                    <a:lstStyle/>
                    <a:p>
                      <a:endParaRPr kumimoji="1" lang="ja-JP" altLang="en-US"/>
                    </a:p>
                  </a:txBody>
                  <a:tcPr/>
                </a:tc>
              </a:tr>
            </a:tbl>
          </a:graphicData>
        </a:graphic>
      </p:graphicFrame>
      <p:sp>
        <p:nvSpPr>
          <p:cNvPr id="5" name="円/楕円 4"/>
          <p:cNvSpPr/>
          <p:nvPr/>
        </p:nvSpPr>
        <p:spPr>
          <a:xfrm>
            <a:off x="3981993" y="3812098"/>
            <a:ext cx="2831383" cy="1446120"/>
          </a:xfrm>
          <a:prstGeom prst="ellipse">
            <a:avLst/>
          </a:prstGeom>
          <a:solidFill>
            <a:srgbClr val="EEB4C5"/>
          </a:solidFill>
          <a:ln>
            <a:solidFill>
              <a:srgbClr val="EEB4C5"/>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t>支援は信頼関係が基礎にあってこそ</a:t>
            </a:r>
            <a:r>
              <a:rPr lang="en-US" altLang="ja-JP" sz="900" dirty="0"/>
              <a:t>‼︎</a:t>
            </a:r>
          </a:p>
          <a:p>
            <a:pPr algn="ctr"/>
            <a:r>
              <a:rPr lang="ja-JP" altLang="en-US" sz="900" dirty="0"/>
              <a:t>その要はお母さんに寄り添った支援、</a:t>
            </a:r>
          </a:p>
          <a:p>
            <a:pPr algn="ctr"/>
            <a:r>
              <a:rPr lang="ja-JP" altLang="en-US" sz="900" dirty="0"/>
              <a:t>コミュニケーションスキルにあり！</a:t>
            </a:r>
          </a:p>
          <a:p>
            <a:pPr algn="ctr"/>
            <a:r>
              <a:rPr lang="ja-JP" altLang="en-US" sz="900" dirty="0"/>
              <a:t>グループワークしながら学びましょう。</a:t>
            </a:r>
          </a:p>
        </p:txBody>
      </p:sp>
    </p:spTree>
    <p:extLst>
      <p:ext uri="{BB962C8B-B14F-4D97-AF65-F5344CB8AC3E}">
        <p14:creationId xmlns:p14="http://schemas.microsoft.com/office/powerpoint/2010/main" val="17972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4624" y="179512"/>
            <a:ext cx="6768752" cy="1954381"/>
          </a:xfrm>
          <a:prstGeom prst="rect">
            <a:avLst/>
          </a:prstGeom>
        </p:spPr>
        <p:txBody>
          <a:bodyPr wrap="square">
            <a:spAutoFit/>
          </a:bodyPr>
          <a:lstStyle/>
          <a:p>
            <a:pPr marL="2033905" indent="-2033905" algn="ctr">
              <a:spcAft>
                <a:spcPts val="0"/>
              </a:spcAft>
            </a:pPr>
            <a:r>
              <a:rPr lang="ja-JP" altLang="en-US" sz="2000" b="1" kern="100" dirty="0" smtClean="0">
                <a:latin typeface="Century"/>
                <a:ea typeface="AR P丸ゴシック体M"/>
                <a:cs typeface="Times New Roman"/>
              </a:rPr>
              <a:t>＜支援の知識とスキルをパワーアップ勉強会申し込み</a:t>
            </a:r>
            <a:r>
              <a:rPr lang="ja-JP" altLang="en-US" sz="2000" b="1" kern="100" dirty="0" smtClean="0">
                <a:effectLst/>
                <a:latin typeface="Century"/>
                <a:ea typeface="AR P丸ゴシック体M"/>
                <a:cs typeface="Times New Roman"/>
              </a:rPr>
              <a:t>＞</a:t>
            </a:r>
            <a:endParaRPr lang="ja-JP" altLang="ja-JP" sz="2000" kern="100" dirty="0" smtClean="0">
              <a:effectLst/>
              <a:latin typeface="Century"/>
              <a:ea typeface="ＭＳ 明朝"/>
              <a:cs typeface="Times New Roman"/>
            </a:endParaRPr>
          </a:p>
          <a:p>
            <a:pPr marL="1627505" indent="-1627505"/>
            <a:endParaRPr lang="en-US" altLang="ja-JP" b="1" kern="100" dirty="0" smtClean="0">
              <a:effectLst/>
              <a:latin typeface="Century"/>
              <a:ea typeface="AR P丸ゴシック体M"/>
              <a:cs typeface="Times New Roman"/>
            </a:endParaRPr>
          </a:p>
          <a:p>
            <a:pPr marL="1627505" indent="-1627505"/>
            <a:r>
              <a:rPr lang="ja-JP" altLang="en-US" b="1" kern="100" dirty="0">
                <a:latin typeface="Century"/>
                <a:ea typeface="AR P丸ゴシック体M"/>
                <a:cs typeface="Times New Roman"/>
              </a:rPr>
              <a:t>　</a:t>
            </a:r>
            <a:r>
              <a:rPr lang="ja-JP" altLang="en-US" b="1" kern="100" dirty="0" smtClean="0">
                <a:latin typeface="Century"/>
                <a:ea typeface="AR P丸ゴシック体M"/>
                <a:cs typeface="Times New Roman"/>
              </a:rPr>
              <a:t>　　</a:t>
            </a:r>
            <a:r>
              <a:rPr lang="en-US" altLang="ja-JP" b="1" kern="100" dirty="0" smtClean="0">
                <a:effectLst/>
                <a:latin typeface="Century"/>
                <a:ea typeface="AR P丸ゴシック体M"/>
                <a:cs typeface="Times New Roman"/>
              </a:rPr>
              <a:t>FAX</a:t>
            </a:r>
            <a:r>
              <a:rPr lang="ja-JP" altLang="en-US" b="1" kern="100" dirty="0" smtClean="0">
                <a:effectLst/>
                <a:latin typeface="Century"/>
                <a:ea typeface="AR P丸ゴシック体M"/>
                <a:cs typeface="Times New Roman"/>
              </a:rPr>
              <a:t>　　</a:t>
            </a:r>
            <a:r>
              <a:rPr lang="ja-JP" altLang="ja-JP" b="1" kern="100" dirty="0" smtClean="0">
                <a:effectLst/>
                <a:latin typeface="Century"/>
                <a:ea typeface="AR P丸ゴシック体M"/>
                <a:cs typeface="Times New Roman"/>
              </a:rPr>
              <a:t>０１９－６３２３－８４８８</a:t>
            </a:r>
            <a:endParaRPr lang="en-US" altLang="ja-JP" b="1" kern="100" dirty="0" smtClean="0">
              <a:effectLst/>
              <a:latin typeface="Century"/>
              <a:ea typeface="AR P丸ゴシック体M"/>
              <a:cs typeface="Times New Roman"/>
            </a:endParaRPr>
          </a:p>
          <a:p>
            <a:pPr marL="1627505" indent="-1627505"/>
            <a:r>
              <a:rPr lang="ja-JP" altLang="en-US" b="1" kern="100" dirty="0">
                <a:latin typeface="Century"/>
                <a:ea typeface="AR P丸ゴシック体M"/>
                <a:cs typeface="Times New Roman"/>
              </a:rPr>
              <a:t>　</a:t>
            </a:r>
            <a:r>
              <a:rPr lang="ja-JP" altLang="en-US" b="1" kern="100" dirty="0" smtClean="0">
                <a:latin typeface="Century"/>
                <a:ea typeface="AR P丸ゴシック体M"/>
                <a:cs typeface="Times New Roman"/>
              </a:rPr>
              <a:t>　　メール　</a:t>
            </a:r>
            <a:r>
              <a:rPr lang="en-US" altLang="ja-JP" b="1" kern="100" dirty="0">
                <a:latin typeface="Century"/>
                <a:ea typeface="AR P丸ゴシック体M"/>
                <a:cs typeface="Times New Roman"/>
              </a:rPr>
              <a:t>kryoko.tohoku@gmail.com</a:t>
            </a:r>
          </a:p>
          <a:p>
            <a:pPr marL="1627505" indent="-1627505"/>
            <a:endParaRPr lang="en-US" altLang="ja-JP" b="1" kern="100" dirty="0" smtClean="0">
              <a:effectLst/>
              <a:latin typeface="Century"/>
              <a:ea typeface="AR P丸ゴシック体M"/>
              <a:cs typeface="Times New Roman"/>
            </a:endParaRPr>
          </a:p>
          <a:p>
            <a:pPr marL="1627505" indent="-1627505"/>
            <a:r>
              <a:rPr lang="ja-JP" altLang="en-US" sz="1100" b="1" kern="100" dirty="0">
                <a:latin typeface="Century"/>
                <a:ea typeface="ＭＳ 明朝"/>
                <a:cs typeface="Times New Roman"/>
              </a:rPr>
              <a:t>　</a:t>
            </a:r>
            <a:r>
              <a:rPr lang="ja-JP" altLang="en-US" sz="1100" b="1" kern="100" dirty="0" smtClean="0">
                <a:latin typeface="Century"/>
                <a:ea typeface="ＭＳ 明朝"/>
                <a:cs typeface="Times New Roman"/>
              </a:rPr>
              <a:t>　　　　</a:t>
            </a:r>
            <a:endParaRPr lang="ja-JP" altLang="ja-JP" sz="1100" kern="100" dirty="0" smtClean="0">
              <a:effectLst/>
              <a:latin typeface="Century"/>
              <a:ea typeface="ＭＳ 明朝"/>
              <a:cs typeface="Times New Roman"/>
            </a:endParaRPr>
          </a:p>
          <a:p>
            <a:pPr marL="1066800" indent="-1066800"/>
            <a:r>
              <a:rPr lang="ja-JP" altLang="en-US" b="1" kern="100" dirty="0">
                <a:solidFill>
                  <a:srgbClr val="000000"/>
                </a:solidFill>
                <a:latin typeface="AR P丸ゴシック体M"/>
                <a:ea typeface="ＭＳ 明朝"/>
                <a:cs typeface="Times New Roman"/>
              </a:rPr>
              <a:t>　</a:t>
            </a:r>
            <a:r>
              <a:rPr lang="ja-JP" altLang="en-US" b="1" kern="100" dirty="0" smtClean="0">
                <a:solidFill>
                  <a:srgbClr val="000000"/>
                </a:solidFill>
                <a:latin typeface="AR P丸ゴシック体M"/>
                <a:ea typeface="ＭＳ 明朝"/>
                <a:cs typeface="Times New Roman"/>
              </a:rPr>
              <a:t>　　</a:t>
            </a:r>
            <a:r>
              <a:rPr lang="ja-JP" altLang="en-US" sz="1400" b="1" kern="100" dirty="0" smtClean="0">
                <a:solidFill>
                  <a:srgbClr val="000000"/>
                </a:solidFill>
                <a:latin typeface="AR P丸ゴシック体M"/>
                <a:ea typeface="ＭＳ 明朝"/>
                <a:cs typeface="Times New Roman"/>
              </a:rPr>
              <a:t>期限１１月１２日　宛先：浦野　　件名：勉強会申し込み</a:t>
            </a:r>
            <a:endParaRPr lang="en-US" altLang="ja-JP" sz="1400" b="1" kern="100" dirty="0" smtClean="0">
              <a:solidFill>
                <a:srgbClr val="000000"/>
              </a:solidFill>
              <a:latin typeface="AR P丸ゴシック体M"/>
              <a:ea typeface="ＭＳ 明朝"/>
              <a:cs typeface="Times New Roman"/>
            </a:endParaRPr>
          </a:p>
        </p:txBody>
      </p:sp>
      <p:sp>
        <p:nvSpPr>
          <p:cNvPr id="4" name="Rectangle 1"/>
          <p:cNvSpPr>
            <a:spLocks noChangeArrowheads="1"/>
          </p:cNvSpPr>
          <p:nvPr/>
        </p:nvSpPr>
        <p:spPr bwMode="auto">
          <a:xfrm>
            <a:off x="691952" y="6281648"/>
            <a:ext cx="4195379"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ja-JP" altLang="en-US" sz="1200" dirty="0" smtClean="0">
                <a:latin typeface="Calibri" panose="020F0502020204030204" pitchFamily="34" charset="0"/>
              </a:rPr>
              <a:t>☆母乳</a:t>
            </a:r>
            <a:r>
              <a:rPr kumimoji="0" lang="ja-JP" altLang="en-US" sz="1200" dirty="0">
                <a:latin typeface="Calibri" panose="020F0502020204030204" pitchFamily="34" charset="0"/>
              </a:rPr>
              <a:t>育児支援に関わる看護師、保健師、助産師、学生、</a:t>
            </a:r>
          </a:p>
          <a:p>
            <a:pPr lvl="0" eaLnBrk="0" fontAlgn="base" hangingPunct="0">
              <a:spcBef>
                <a:spcPct val="0"/>
              </a:spcBef>
              <a:spcAft>
                <a:spcPct val="0"/>
              </a:spcAft>
            </a:pPr>
            <a:r>
              <a:rPr kumimoji="0" lang="ja-JP" altLang="en-US" sz="1200" dirty="0">
                <a:latin typeface="Calibri" panose="020F0502020204030204" pitchFamily="34" charset="0"/>
              </a:rPr>
              <a:t>　育児サークルでママサポーターをしているママなど</a:t>
            </a:r>
          </a:p>
          <a:p>
            <a:pPr lvl="0" eaLnBrk="0" fontAlgn="base" hangingPunct="0">
              <a:spcBef>
                <a:spcPct val="0"/>
              </a:spcBef>
              <a:spcAft>
                <a:spcPct val="0"/>
              </a:spcAft>
            </a:pPr>
            <a:r>
              <a:rPr kumimoji="0" lang="ja-JP" altLang="en-US" sz="1200" dirty="0">
                <a:latin typeface="Calibri" panose="020F0502020204030204" pitchFamily="34" charset="0"/>
              </a:rPr>
              <a:t>　母乳育児支援に興味のある方ならどなたでも参加出来ます。</a:t>
            </a:r>
          </a:p>
          <a:p>
            <a:pPr lvl="0" eaLnBrk="0" fontAlgn="base" hangingPunct="0">
              <a:spcBef>
                <a:spcPct val="0"/>
              </a:spcBef>
              <a:spcAft>
                <a:spcPct val="0"/>
              </a:spcAft>
            </a:pPr>
            <a:endParaRPr kumimoji="0" lang="ja-JP" altLang="en-US" sz="1200" dirty="0">
              <a:latin typeface="Calibri" panose="020F0502020204030204" pitchFamily="34" charset="0"/>
            </a:endParaRPr>
          </a:p>
          <a:p>
            <a:pPr lvl="0" eaLnBrk="0" fontAlgn="base" hangingPunct="0">
              <a:spcBef>
                <a:spcPct val="0"/>
              </a:spcBef>
              <a:spcAft>
                <a:spcPct val="0"/>
              </a:spcAft>
            </a:pPr>
            <a:r>
              <a:rPr kumimoji="0" lang="ja-JP" altLang="en-US" sz="1200" dirty="0" smtClean="0">
                <a:latin typeface="Calibri" panose="020F0502020204030204" pitchFamily="34" charset="0"/>
              </a:rPr>
              <a:t>☆申し込み</a:t>
            </a:r>
            <a:r>
              <a:rPr kumimoji="0" lang="ja-JP" altLang="en-US" sz="1200" dirty="0">
                <a:latin typeface="Calibri" panose="020F0502020204030204" pitchFamily="34" charset="0"/>
              </a:rPr>
              <a:t>なしでの当日参加も可能です！</a:t>
            </a:r>
            <a:r>
              <a:rPr kumimoji="0" lang="ja-JP" altLang="en-US" sz="1200" dirty="0" smtClean="0">
                <a:latin typeface="Calibri" panose="020F0502020204030204" pitchFamily="34" charset="0"/>
              </a:rPr>
              <a:t>！</a:t>
            </a:r>
            <a:r>
              <a:rPr kumimoji="0" lang="en-US" altLang="ja-JP" sz="1200" dirty="0" smtClean="0">
                <a:latin typeface="Calibri" panose="020F0502020204030204" pitchFamily="34" charset="0"/>
              </a:rPr>
              <a:t>(</a:t>
            </a:r>
            <a:r>
              <a:rPr kumimoji="0" lang="ja-JP" altLang="en-US" sz="1200" dirty="0" smtClean="0">
                <a:latin typeface="Calibri" panose="020F0502020204030204" pitchFamily="34" charset="0"/>
              </a:rPr>
              <a:t>当日料金</a:t>
            </a:r>
            <a:r>
              <a:rPr kumimoji="0" lang="en-US" altLang="ja-JP" sz="1200" dirty="0" smtClean="0">
                <a:latin typeface="Calibri" panose="020F0502020204030204" pitchFamily="34" charset="0"/>
              </a:rPr>
              <a:t>)</a:t>
            </a:r>
          </a:p>
          <a:p>
            <a:pPr lvl="0" eaLnBrk="0" fontAlgn="base" hangingPunct="0">
              <a:spcBef>
                <a:spcPct val="0"/>
              </a:spcBef>
              <a:spcAft>
                <a:spcPct val="0"/>
              </a:spcAft>
            </a:pPr>
            <a:endParaRPr kumimoji="0" lang="ja-JP" altLang="en-US" sz="1200" dirty="0">
              <a:latin typeface="Calibri" panose="020F0502020204030204" pitchFamily="34" charset="0"/>
            </a:endParaRPr>
          </a:p>
          <a:p>
            <a:pPr lvl="0" eaLnBrk="0" fontAlgn="base" hangingPunct="0">
              <a:spcBef>
                <a:spcPct val="0"/>
              </a:spcBef>
              <a:spcAft>
                <a:spcPct val="0"/>
              </a:spcAft>
            </a:pPr>
            <a:endParaRPr kumimoji="0" lang="ja-JP" altLang="en-US" sz="1200" dirty="0">
              <a:latin typeface="Calibri" panose="020F0502020204030204" pitchFamily="34" charset="0"/>
            </a:endParaRPr>
          </a:p>
          <a:p>
            <a:pPr lvl="0" eaLnBrk="0" fontAlgn="base" hangingPunct="0">
              <a:spcBef>
                <a:spcPct val="0"/>
              </a:spcBef>
              <a:spcAft>
                <a:spcPct val="0"/>
              </a:spcAft>
            </a:pPr>
            <a:r>
              <a:rPr kumimoji="0" lang="ja-JP" altLang="en-US" sz="1200" dirty="0" smtClean="0">
                <a:latin typeface="Calibri" panose="020F0502020204030204" pitchFamily="34" charset="0"/>
              </a:rPr>
              <a:t>☆皆様</a:t>
            </a:r>
            <a:r>
              <a:rPr kumimoji="0" lang="ja-JP" altLang="en-US" sz="1200" dirty="0">
                <a:latin typeface="Calibri" panose="020F0502020204030204" pitchFamily="34" charset="0"/>
              </a:rPr>
              <a:t>のご参加をお待ちしております</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6" name="表 5"/>
          <p:cNvGraphicFramePr>
            <a:graphicFrameLocks noGrp="1"/>
          </p:cNvGraphicFramePr>
          <p:nvPr>
            <p:extLst>
              <p:ext uri="{D42A27DB-BD31-4B8C-83A1-F6EECF244321}">
                <p14:modId xmlns:p14="http://schemas.microsoft.com/office/powerpoint/2010/main" val="1426410383"/>
              </p:ext>
            </p:extLst>
          </p:nvPr>
        </p:nvGraphicFramePr>
        <p:xfrm>
          <a:off x="404664" y="2627784"/>
          <a:ext cx="5976664" cy="3235960"/>
        </p:xfrm>
        <a:graphic>
          <a:graphicData uri="http://schemas.openxmlformats.org/drawingml/2006/table">
            <a:tbl>
              <a:tblPr firstRow="1" bandRow="1">
                <a:tableStyleId>{5C22544A-7EE6-4342-B048-85BDC9FD1C3A}</a:tableStyleId>
              </a:tblPr>
              <a:tblGrid>
                <a:gridCol w="1628471"/>
                <a:gridCol w="4348193"/>
              </a:tblGrid>
              <a:tr h="370840">
                <a:tc>
                  <a:txBody>
                    <a:bodyPr/>
                    <a:lstStyle/>
                    <a:p>
                      <a:r>
                        <a:rPr lang="ja-JP" altLang="en-US" dirty="0" smtClean="0">
                          <a:solidFill>
                            <a:sysClr val="windowText" lastClr="000000"/>
                          </a:solidFill>
                        </a:rPr>
                        <a:t>受講希望日</a:t>
                      </a:r>
                      <a:endParaRPr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smtClean="0">
                          <a:solidFill>
                            <a:schemeClr val="tx1"/>
                          </a:solidFill>
                        </a:rPr>
                        <a:t>１１月１９日（土）北上　　・　１１月２０日（日）宮古</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ja-JP" altLang="en-US" dirty="0" smtClean="0">
                          <a:solidFill>
                            <a:sysClr val="windowText" lastClr="000000"/>
                          </a:solidFill>
                        </a:rPr>
                        <a:t>申し込み講座</a:t>
                      </a:r>
                      <a:endParaRPr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smtClean="0">
                          <a:solidFill>
                            <a:schemeClr val="tx1"/>
                          </a:solidFill>
                        </a:rPr>
                        <a:t>第</a:t>
                      </a:r>
                      <a:r>
                        <a:rPr kumimoji="1" lang="en-US" altLang="ja-JP" sz="1600" dirty="0" smtClean="0">
                          <a:solidFill>
                            <a:schemeClr val="tx1"/>
                          </a:solidFill>
                        </a:rPr>
                        <a:t>1</a:t>
                      </a:r>
                      <a:r>
                        <a:rPr kumimoji="1" lang="ja-JP" altLang="en-US" sz="1600" dirty="0" smtClean="0">
                          <a:solidFill>
                            <a:schemeClr val="tx1"/>
                          </a:solidFill>
                        </a:rPr>
                        <a:t>部第</a:t>
                      </a:r>
                      <a:r>
                        <a:rPr kumimoji="1" lang="en-US" altLang="ja-JP" sz="1600" dirty="0" smtClean="0">
                          <a:solidFill>
                            <a:schemeClr val="tx1"/>
                          </a:solidFill>
                        </a:rPr>
                        <a:t>2</a:t>
                      </a:r>
                      <a:r>
                        <a:rPr kumimoji="1" lang="ja-JP" altLang="en-US" sz="1600" dirty="0" smtClean="0">
                          <a:solidFill>
                            <a:schemeClr val="tx1"/>
                          </a:solidFill>
                        </a:rPr>
                        <a:t>部</a:t>
                      </a:r>
                      <a:r>
                        <a:rPr kumimoji="1" lang="ja-JP" altLang="en-US" sz="1600" baseline="0" dirty="0" smtClean="0">
                          <a:solidFill>
                            <a:schemeClr val="tx1"/>
                          </a:solidFill>
                        </a:rPr>
                        <a:t>  </a:t>
                      </a:r>
                      <a:r>
                        <a:rPr kumimoji="1" lang="ja-JP" altLang="en-US" sz="1600" dirty="0" smtClean="0">
                          <a:solidFill>
                            <a:schemeClr val="tx1"/>
                          </a:solidFill>
                        </a:rPr>
                        <a:t>　・　第</a:t>
                      </a:r>
                      <a:r>
                        <a:rPr kumimoji="1" lang="en-US" altLang="ja-JP" sz="1600" dirty="0" smtClean="0">
                          <a:solidFill>
                            <a:schemeClr val="tx1"/>
                          </a:solidFill>
                        </a:rPr>
                        <a:t>1</a:t>
                      </a:r>
                      <a:r>
                        <a:rPr kumimoji="1" lang="ja-JP" altLang="en-US" sz="1600" dirty="0" smtClean="0">
                          <a:solidFill>
                            <a:schemeClr val="tx1"/>
                          </a:solidFill>
                        </a:rPr>
                        <a:t>部のみ　・　第</a:t>
                      </a:r>
                      <a:r>
                        <a:rPr kumimoji="1" lang="en-US" altLang="ja-JP" sz="1600" dirty="0" smtClean="0">
                          <a:solidFill>
                            <a:schemeClr val="tx1"/>
                          </a:solidFill>
                        </a:rPr>
                        <a:t>2</a:t>
                      </a:r>
                      <a:r>
                        <a:rPr kumimoji="1" lang="ja-JP" altLang="en-US" sz="1600" dirty="0" smtClean="0">
                          <a:solidFill>
                            <a:schemeClr val="tx1"/>
                          </a:solidFill>
                        </a:rPr>
                        <a:t>部のみ</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dirty="0" smtClean="0"/>
                        <a:t>お名前</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dirty="0" smtClean="0"/>
                        <a:t>電話番号</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dirty="0" smtClean="0"/>
                        <a:t>メールアドレス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dirty="0" smtClean="0"/>
                        <a:t>勤務先（所属）</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dirty="0" smtClean="0"/>
                        <a:t>職種</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助産師　・　看護師　・　保健師　・　支援者　・　一般　・　学生</a:t>
                      </a:r>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dirty="0" smtClean="0"/>
                        <a:t>まんまるママいわて会員</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600" dirty="0" smtClean="0"/>
                    </a:p>
                    <a:p>
                      <a:pPr algn="ctr"/>
                      <a:r>
                        <a:rPr kumimoji="1" lang="ja-JP" altLang="en-US" sz="1600" dirty="0" smtClean="0"/>
                        <a:t>会員　　　　　　・　　　　　　非会員</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角丸四角形吹き出し 6"/>
          <p:cNvSpPr/>
          <p:nvPr/>
        </p:nvSpPr>
        <p:spPr>
          <a:xfrm>
            <a:off x="548680" y="6156176"/>
            <a:ext cx="4339395" cy="1879798"/>
          </a:xfrm>
          <a:prstGeom prst="wedgeRoundRectCallout">
            <a:avLst>
              <a:gd name="adj1" fmla="val 42350"/>
              <a:gd name="adj2" fmla="val 62827"/>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2"/>
          <p:cNvSpPr>
            <a:spLocks noChangeArrowheads="1"/>
          </p:cNvSpPr>
          <p:nvPr/>
        </p:nvSpPr>
        <p:spPr bwMode="auto">
          <a:xfrm>
            <a:off x="4221088" y="8350071"/>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cs typeface="+mn-cs"/>
              </a:rPr>
              <a:t>まんまるママいわて</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6768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273</Words>
  <Application>Microsoft Office PowerPoint</Application>
  <PresentationFormat>画面に合わせる (4:3)</PresentationFormat>
  <Paragraphs>81</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AR P丸ゴシック体M</vt:lpstr>
      <vt:lpstr>HG創英角ﾎﾟｯﾌﾟ体</vt:lpstr>
      <vt:lpstr>ＭＳ Ｐゴシック</vt:lpstr>
      <vt:lpstr>ＭＳ 明朝</vt:lpstr>
      <vt:lpstr>富士ポップ</vt:lpstr>
      <vt:lpstr>Arial</vt:lpstr>
      <vt:lpstr>Calibri</vt:lpstr>
      <vt:lpstr>Century</vt:lpstr>
      <vt:lpstr>Times New Roman</vt:lpstr>
      <vt:lpstr>Office ​​テーマ</vt:lpstr>
      <vt:lpstr>支援の知識とスキルをパワーアップ！</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Ryoko</dc:creator>
  <cp:lastModifiedBy>IPU-NS-Fukushima</cp:lastModifiedBy>
  <cp:revision>33</cp:revision>
  <cp:lastPrinted>2016-09-19T01:31:08Z</cp:lastPrinted>
  <dcterms:created xsi:type="dcterms:W3CDTF">2016-09-18T12:53:14Z</dcterms:created>
  <dcterms:modified xsi:type="dcterms:W3CDTF">2016-09-26T22:03:15Z</dcterms:modified>
</cp:coreProperties>
</file>