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945688"/>
  <p:defaultTextStyle>
    <a:defPPr>
      <a:defRPr lang="ja-JP"/>
    </a:defPPr>
    <a:lvl1pPr marL="0" algn="l" defTabSz="104278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391" algn="l" defTabSz="104278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781" algn="l" defTabSz="104278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172" algn="l" defTabSz="104278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564" algn="l" defTabSz="104278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6955" algn="l" defTabSz="104278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344" algn="l" defTabSz="104278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49735" algn="l" defTabSz="104278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126" algn="l" defTabSz="104278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EFFC"/>
    <a:srgbClr val="EEB500"/>
    <a:srgbClr val="00EA6A"/>
    <a:srgbClr val="FEE6F9"/>
    <a:srgbClr val="F8F565"/>
    <a:srgbClr val="F8F890"/>
    <a:srgbClr val="F1FC8C"/>
    <a:srgbClr val="F616CB"/>
    <a:srgbClr val="FFFFE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298" y="6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3D535-3249-4DBE-9104-704124DCBAC8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6125"/>
            <a:ext cx="26352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745AF-CF41-40BC-BA8F-DE54ECE75C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955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781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391" algn="l" defTabSz="1042781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781" algn="l" defTabSz="1042781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172" algn="l" defTabSz="1042781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564" algn="l" defTabSz="1042781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6955" algn="l" defTabSz="1042781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344" algn="l" defTabSz="1042781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49735" algn="l" defTabSz="1042781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126" algn="l" defTabSz="1042781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745AF-CF41-40BC-BA8F-DE54ECE75C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97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2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C7C8-2E19-40EF-B5E5-7766723F8E8E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D594-E704-4149-9779-8CD940A1C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4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C7C8-2E19-40EF-B5E5-7766723F8E8E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D594-E704-4149-9779-8CD940A1C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01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0573" y="571718"/>
            <a:ext cx="1275696" cy="121619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490" y="571718"/>
            <a:ext cx="3701092" cy="121619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C7C8-2E19-40EF-B5E5-7766723F8E8E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D594-E704-4149-9779-8CD940A1C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74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C7C8-2E19-40EF-B5E5-7766723F8E8E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D594-E704-4149-9779-8CD940A1C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52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80"/>
            <a:ext cx="6425724" cy="2123513"/>
          </a:xfrm>
        </p:spPr>
        <p:txBody>
          <a:bodyPr anchor="t"/>
          <a:lstStyle>
            <a:lvl1pPr algn="l">
              <a:defRPr sz="4599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3" y="4531648"/>
            <a:ext cx="6425724" cy="233883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641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9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7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C7C8-2E19-40EF-B5E5-7766723F8E8E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D594-E704-4149-9779-8CD940A1C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60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490" y="3326342"/>
            <a:ext cx="2488393" cy="9407312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877" y="3326342"/>
            <a:ext cx="2488393" cy="9407312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C7C8-2E19-40EF-B5E5-7766723F8E8E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D594-E704-4149-9779-8CD940A1C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6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0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6" y="2393285"/>
            <a:ext cx="3340169" cy="997407"/>
          </a:xfrm>
        </p:spPr>
        <p:txBody>
          <a:bodyPr anchor="b"/>
          <a:lstStyle>
            <a:lvl1pPr marL="0" indent="0">
              <a:buNone/>
              <a:defRPr sz="2699" b="1"/>
            </a:lvl1pPr>
            <a:lvl2pPr marL="521391" indent="0">
              <a:buNone/>
              <a:defRPr sz="2300" b="1"/>
            </a:lvl2pPr>
            <a:lvl3pPr marL="1042781" indent="0">
              <a:buNone/>
              <a:defRPr sz="2100" b="1"/>
            </a:lvl3pPr>
            <a:lvl4pPr marL="1564172" indent="0">
              <a:buNone/>
              <a:defRPr sz="1900" b="1"/>
            </a:lvl4pPr>
            <a:lvl5pPr marL="2085564" indent="0">
              <a:buNone/>
              <a:defRPr sz="1900" b="1"/>
            </a:lvl5pPr>
            <a:lvl6pPr marL="2606955" indent="0">
              <a:buNone/>
              <a:defRPr sz="1900" b="1"/>
            </a:lvl6pPr>
            <a:lvl7pPr marL="3128344" indent="0">
              <a:buNone/>
              <a:defRPr sz="1900" b="1"/>
            </a:lvl7pPr>
            <a:lvl8pPr marL="3649735" indent="0">
              <a:buNone/>
              <a:defRPr sz="1900" b="1"/>
            </a:lvl8pPr>
            <a:lvl9pPr marL="4171126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6" y="3390691"/>
            <a:ext cx="3340169" cy="6160168"/>
          </a:xfrm>
        </p:spPr>
        <p:txBody>
          <a:bodyPr/>
          <a:lstStyle>
            <a:lvl1pPr>
              <a:defRPr sz="2699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3" y="2393285"/>
            <a:ext cx="3341481" cy="997407"/>
          </a:xfrm>
        </p:spPr>
        <p:txBody>
          <a:bodyPr anchor="b"/>
          <a:lstStyle>
            <a:lvl1pPr marL="0" indent="0">
              <a:buNone/>
              <a:defRPr sz="2699" b="1"/>
            </a:lvl1pPr>
            <a:lvl2pPr marL="521391" indent="0">
              <a:buNone/>
              <a:defRPr sz="2300" b="1"/>
            </a:lvl2pPr>
            <a:lvl3pPr marL="1042781" indent="0">
              <a:buNone/>
              <a:defRPr sz="2100" b="1"/>
            </a:lvl3pPr>
            <a:lvl4pPr marL="1564172" indent="0">
              <a:buNone/>
              <a:defRPr sz="1900" b="1"/>
            </a:lvl4pPr>
            <a:lvl5pPr marL="2085564" indent="0">
              <a:buNone/>
              <a:defRPr sz="1900" b="1"/>
            </a:lvl5pPr>
            <a:lvl6pPr marL="2606955" indent="0">
              <a:buNone/>
              <a:defRPr sz="1900" b="1"/>
            </a:lvl6pPr>
            <a:lvl7pPr marL="3128344" indent="0">
              <a:buNone/>
              <a:defRPr sz="1900" b="1"/>
            </a:lvl7pPr>
            <a:lvl8pPr marL="3649735" indent="0">
              <a:buNone/>
              <a:defRPr sz="1900" b="1"/>
            </a:lvl8pPr>
            <a:lvl9pPr marL="4171126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3" y="3390691"/>
            <a:ext cx="3341481" cy="6160168"/>
          </a:xfrm>
        </p:spPr>
        <p:txBody>
          <a:bodyPr/>
          <a:lstStyle>
            <a:lvl1pPr>
              <a:defRPr sz="2699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C7C8-2E19-40EF-B5E5-7766723F8E8E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D594-E704-4149-9779-8CD940A1C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84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C7C8-2E19-40EF-B5E5-7766723F8E8E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D594-E704-4149-9779-8CD940A1C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48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C7C8-2E19-40EF-B5E5-7766723F8E8E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D594-E704-4149-9779-8CD940A1C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3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2" cy="181166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5" y="425695"/>
            <a:ext cx="4226069" cy="9125167"/>
          </a:xfrm>
        </p:spPr>
        <p:txBody>
          <a:bodyPr/>
          <a:lstStyle>
            <a:lvl1pPr>
              <a:defRPr sz="3699"/>
            </a:lvl1pPr>
            <a:lvl2pPr>
              <a:defRPr sz="3199"/>
            </a:lvl2pPr>
            <a:lvl3pPr>
              <a:defRPr sz="2699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5" y="2237362"/>
            <a:ext cx="2487082" cy="7313498"/>
          </a:xfrm>
        </p:spPr>
        <p:txBody>
          <a:bodyPr/>
          <a:lstStyle>
            <a:lvl1pPr marL="0" indent="0">
              <a:buNone/>
              <a:defRPr sz="1600"/>
            </a:lvl1pPr>
            <a:lvl2pPr marL="521391" indent="0">
              <a:buNone/>
              <a:defRPr sz="1400"/>
            </a:lvl2pPr>
            <a:lvl3pPr marL="1042781" indent="0">
              <a:buNone/>
              <a:defRPr sz="1100"/>
            </a:lvl3pPr>
            <a:lvl4pPr marL="1564172" indent="0">
              <a:buNone/>
              <a:defRPr sz="1000"/>
            </a:lvl4pPr>
            <a:lvl5pPr marL="2085564" indent="0">
              <a:buNone/>
              <a:defRPr sz="1000"/>
            </a:lvl5pPr>
            <a:lvl6pPr marL="2606955" indent="0">
              <a:buNone/>
              <a:defRPr sz="1000"/>
            </a:lvl6pPr>
            <a:lvl7pPr marL="3128344" indent="0">
              <a:buNone/>
              <a:defRPr sz="1000"/>
            </a:lvl7pPr>
            <a:lvl8pPr marL="3649735" indent="0">
              <a:buNone/>
              <a:defRPr sz="1000"/>
            </a:lvl8pPr>
            <a:lvl9pPr marL="417112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C7C8-2E19-40EF-B5E5-7766723F8E8E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D594-E704-4149-9779-8CD940A1C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70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699"/>
            </a:lvl1pPr>
            <a:lvl2pPr marL="521391" indent="0">
              <a:buNone/>
              <a:defRPr sz="3199"/>
            </a:lvl2pPr>
            <a:lvl3pPr marL="1042781" indent="0">
              <a:buNone/>
              <a:defRPr sz="2699"/>
            </a:lvl3pPr>
            <a:lvl4pPr marL="1564172" indent="0">
              <a:buNone/>
              <a:defRPr sz="2300"/>
            </a:lvl4pPr>
            <a:lvl5pPr marL="2085564" indent="0">
              <a:buNone/>
              <a:defRPr sz="2300"/>
            </a:lvl5pPr>
            <a:lvl6pPr marL="2606955" indent="0">
              <a:buNone/>
              <a:defRPr sz="2300"/>
            </a:lvl6pPr>
            <a:lvl7pPr marL="3128344" indent="0">
              <a:buNone/>
              <a:defRPr sz="2300"/>
            </a:lvl7pPr>
            <a:lvl8pPr marL="3649735" indent="0">
              <a:buNone/>
              <a:defRPr sz="2300"/>
            </a:lvl8pPr>
            <a:lvl9pPr marL="4171126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49" y="8367831"/>
            <a:ext cx="4535805" cy="1254802"/>
          </a:xfrm>
        </p:spPr>
        <p:txBody>
          <a:bodyPr/>
          <a:lstStyle>
            <a:lvl1pPr marL="0" indent="0">
              <a:buNone/>
              <a:defRPr sz="1600"/>
            </a:lvl1pPr>
            <a:lvl2pPr marL="521391" indent="0">
              <a:buNone/>
              <a:defRPr sz="1400"/>
            </a:lvl2pPr>
            <a:lvl3pPr marL="1042781" indent="0">
              <a:buNone/>
              <a:defRPr sz="1100"/>
            </a:lvl3pPr>
            <a:lvl4pPr marL="1564172" indent="0">
              <a:buNone/>
              <a:defRPr sz="1000"/>
            </a:lvl4pPr>
            <a:lvl5pPr marL="2085564" indent="0">
              <a:buNone/>
              <a:defRPr sz="1000"/>
            </a:lvl5pPr>
            <a:lvl6pPr marL="2606955" indent="0">
              <a:buNone/>
              <a:defRPr sz="1000"/>
            </a:lvl6pPr>
            <a:lvl7pPr marL="3128344" indent="0">
              <a:buNone/>
              <a:defRPr sz="1000"/>
            </a:lvl7pPr>
            <a:lvl8pPr marL="3649735" indent="0">
              <a:buNone/>
              <a:defRPr sz="1000"/>
            </a:lvl8pPr>
            <a:lvl9pPr marL="417112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C7C8-2E19-40EF-B5E5-7766723F8E8E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D594-E704-4149-9779-8CD940A1C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91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4" y="428170"/>
            <a:ext cx="6803708" cy="1781969"/>
          </a:xfrm>
          <a:prstGeom prst="rect">
            <a:avLst/>
          </a:prstGeom>
        </p:spPr>
        <p:txBody>
          <a:bodyPr vert="horz" lIns="104299" tIns="52150" rIns="104299" bIns="5215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494760"/>
            <a:ext cx="6803708" cy="7056102"/>
          </a:xfrm>
          <a:prstGeom prst="rect">
            <a:avLst/>
          </a:prstGeom>
        </p:spPr>
        <p:txBody>
          <a:bodyPr vert="horz" lIns="104299" tIns="52150" rIns="104299" bIns="5215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104299" tIns="52150" rIns="104299" bIns="5215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C7C8-2E19-40EF-B5E5-7766723F8E8E}" type="datetimeFigureOut">
              <a:rPr kumimoji="1" lang="ja-JP" altLang="en-US" smtClean="0"/>
              <a:t>2015/9/26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104299" tIns="52150" rIns="104299" bIns="5215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8" y="9909728"/>
            <a:ext cx="1763924" cy="569240"/>
          </a:xfrm>
          <a:prstGeom prst="rect">
            <a:avLst/>
          </a:prstGeom>
        </p:spPr>
        <p:txBody>
          <a:bodyPr vert="horz" lIns="104299" tIns="52150" rIns="104299" bIns="5215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0D594-E704-4149-9779-8CD940A1C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76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781" rtl="0" eaLnBrk="1" latinLnBrk="0" hangingPunct="1">
        <a:spcBef>
          <a:spcPct val="0"/>
        </a:spcBef>
        <a:buNone/>
        <a:defRPr kumimoji="1" sz="4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43" indent="-391043" algn="l" defTabSz="104278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99" kern="1200">
          <a:solidFill>
            <a:schemeClr val="tx1"/>
          </a:solidFill>
          <a:latin typeface="+mn-lt"/>
          <a:ea typeface="+mn-ea"/>
          <a:cs typeface="+mn-cs"/>
        </a:defRPr>
      </a:lvl1pPr>
      <a:lvl2pPr marL="847261" indent="-325869" algn="l" defTabSz="104278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2pPr>
      <a:lvl3pPr marL="1303477" indent="-260696" algn="l" defTabSz="104278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99" kern="1200">
          <a:solidFill>
            <a:schemeClr val="tx1"/>
          </a:solidFill>
          <a:latin typeface="+mn-lt"/>
          <a:ea typeface="+mn-ea"/>
          <a:cs typeface="+mn-cs"/>
        </a:defRPr>
      </a:lvl3pPr>
      <a:lvl4pPr marL="1824868" indent="-260696" algn="l" defTabSz="104278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259" indent="-260696" algn="l" defTabSz="104278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648" indent="-260696" algn="l" defTabSz="104278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040" indent="-260696" algn="l" defTabSz="104278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431" indent="-260696" algn="l" defTabSz="104278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821" indent="-260696" algn="l" defTabSz="104278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78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defTabSz="104278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1" algn="l" defTabSz="104278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2" algn="l" defTabSz="104278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defTabSz="104278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5" algn="l" defTabSz="104278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4" algn="l" defTabSz="104278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5" algn="l" defTabSz="104278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6" algn="l" defTabSz="104278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infomanmaru@manmaru.org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3040335" y="4525056"/>
            <a:ext cx="4153541" cy="15604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7" tIns="52139" rIns="104277" bIns="52139" rtlCol="0" anchor="ctr"/>
          <a:lstStyle/>
          <a:p>
            <a:pPr algn="ctr"/>
            <a:endParaRPr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2997569" y="2873801"/>
            <a:ext cx="4196308" cy="1475271"/>
          </a:xfrm>
          <a:prstGeom prst="roundRect">
            <a:avLst/>
          </a:prstGeom>
          <a:noFill/>
          <a:ln>
            <a:solidFill>
              <a:srgbClr val="FB93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7" tIns="52139" rIns="104277" bIns="52139" rtlCol="0" anchor="ctr"/>
          <a:lstStyle/>
          <a:p>
            <a:pPr algn="ctr"/>
            <a:endParaRPr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552076" y="4300545"/>
            <a:ext cx="2782473" cy="166786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7" tIns="52139" rIns="104277" bIns="52139" rtlCol="0" anchor="ctr"/>
          <a:lstStyle/>
          <a:p>
            <a:pPr algn="ctr">
              <a:tabLst>
                <a:tab pos="266700" algn="l"/>
              </a:tabLst>
            </a:pPr>
            <a:r>
              <a:rPr lang="en-US" altLang="ja-JP" sz="1800" b="1" dirty="0">
                <a:latin typeface="+mj-ea"/>
                <a:ea typeface="+mj-ea"/>
              </a:rPr>
              <a:t>10</a:t>
            </a:r>
            <a:r>
              <a:rPr lang="ja-JP" altLang="en-US" sz="1800" b="1" dirty="0">
                <a:latin typeface="+mj-ea"/>
                <a:ea typeface="+mj-ea"/>
              </a:rPr>
              <a:t>月</a:t>
            </a:r>
            <a:r>
              <a:rPr lang="en-US" altLang="ja-JP" sz="1800" b="1" dirty="0">
                <a:latin typeface="+mj-ea"/>
                <a:ea typeface="+mj-ea"/>
              </a:rPr>
              <a:t>31</a:t>
            </a:r>
            <a:r>
              <a:rPr lang="ja-JP" altLang="en-US" sz="1800" b="1" dirty="0">
                <a:latin typeface="+mj-ea"/>
                <a:ea typeface="+mj-ea"/>
              </a:rPr>
              <a:t>日（土</a:t>
            </a:r>
            <a:r>
              <a:rPr lang="ja-JP" altLang="en-US" sz="1800" b="1" dirty="0" smtClean="0">
                <a:latin typeface="+mj-ea"/>
                <a:ea typeface="+mj-ea"/>
              </a:rPr>
              <a:t>）</a:t>
            </a:r>
            <a:endParaRPr lang="en-US" altLang="ja-JP" sz="1800" b="1" dirty="0" smtClean="0">
              <a:latin typeface="+mj-ea"/>
              <a:ea typeface="+mj-ea"/>
            </a:endParaRPr>
          </a:p>
          <a:p>
            <a:pPr algn="ctr"/>
            <a:r>
              <a:rPr lang="ja-JP" altLang="en-US" sz="1200" b="1" dirty="0">
                <a:latin typeface="+mj-ea"/>
                <a:ea typeface="+mj-ea"/>
              </a:rPr>
              <a:t>時間：</a:t>
            </a:r>
            <a:r>
              <a:rPr lang="en-US" altLang="ja-JP" sz="1400" b="1" dirty="0">
                <a:latin typeface="+mj-ea"/>
                <a:ea typeface="+mj-ea"/>
              </a:rPr>
              <a:t>10</a:t>
            </a:r>
            <a:r>
              <a:rPr lang="ja-JP" altLang="en-US" sz="1400" b="1" dirty="0">
                <a:latin typeface="+mj-ea"/>
                <a:ea typeface="+mj-ea"/>
              </a:rPr>
              <a:t>：</a:t>
            </a:r>
            <a:r>
              <a:rPr lang="en-US" altLang="ja-JP" sz="1400" b="1" dirty="0">
                <a:latin typeface="+mj-ea"/>
                <a:ea typeface="+mj-ea"/>
              </a:rPr>
              <a:t>00</a:t>
            </a:r>
            <a:r>
              <a:rPr lang="ja-JP" altLang="en-US" sz="1400" b="1" dirty="0">
                <a:latin typeface="+mj-ea"/>
                <a:ea typeface="+mj-ea"/>
              </a:rPr>
              <a:t>～</a:t>
            </a:r>
            <a:r>
              <a:rPr lang="en-US" altLang="ja-JP" sz="1400" b="1" dirty="0">
                <a:latin typeface="+mj-ea"/>
                <a:ea typeface="+mj-ea"/>
              </a:rPr>
              <a:t>13</a:t>
            </a:r>
            <a:r>
              <a:rPr lang="ja-JP" altLang="en-US" sz="1400" b="1" dirty="0" smtClean="0">
                <a:latin typeface="+mj-ea"/>
                <a:ea typeface="+mj-ea"/>
              </a:rPr>
              <a:t>：</a:t>
            </a:r>
            <a:r>
              <a:rPr lang="en-US" altLang="ja-JP" sz="1400" b="1" dirty="0" smtClean="0">
                <a:latin typeface="+mj-ea"/>
                <a:ea typeface="+mj-ea"/>
              </a:rPr>
              <a:t>00</a:t>
            </a:r>
          </a:p>
          <a:p>
            <a:pPr algn="ctr"/>
            <a:endParaRPr lang="en-US" altLang="ja-JP" sz="800" b="1" dirty="0" smtClean="0">
              <a:latin typeface="+mj-ea"/>
              <a:ea typeface="+mj-ea"/>
            </a:endParaRPr>
          </a:p>
          <a:p>
            <a:pPr algn="ctr"/>
            <a:r>
              <a:rPr lang="ja-JP" altLang="en-US" b="1" dirty="0" smtClean="0">
                <a:latin typeface="+mj-ea"/>
                <a:ea typeface="+mj-ea"/>
              </a:rPr>
              <a:t>料理教室</a:t>
            </a:r>
            <a:endParaRPr lang="en-US" altLang="ja-JP" b="1" dirty="0" smtClean="0">
              <a:latin typeface="+mj-ea"/>
              <a:ea typeface="+mj-ea"/>
            </a:endParaRPr>
          </a:p>
          <a:p>
            <a:pPr algn="ctr"/>
            <a:r>
              <a:rPr lang="en-US" altLang="ja-JP" sz="1800" b="1" dirty="0" smtClean="0">
                <a:latin typeface="+mj-ea"/>
                <a:ea typeface="+mj-ea"/>
              </a:rPr>
              <a:t>in</a:t>
            </a:r>
            <a:r>
              <a:rPr lang="ja-JP" altLang="en-US" sz="1800" b="1" dirty="0" smtClean="0">
                <a:latin typeface="+mj-ea"/>
                <a:ea typeface="+mj-ea"/>
              </a:rPr>
              <a:t>花巻</a:t>
            </a:r>
            <a:endParaRPr lang="en-US" altLang="ja-JP" sz="1800" b="1" dirty="0">
              <a:latin typeface="+mj-ea"/>
              <a:ea typeface="+mj-ea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529950" y="2645775"/>
            <a:ext cx="2713600" cy="17215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7" tIns="52139" rIns="104277" bIns="52139" rtlCol="0" anchor="ctr"/>
          <a:lstStyle/>
          <a:p>
            <a:pPr lvl="0" algn="ctr"/>
            <a:r>
              <a:rPr lang="en-US" altLang="ja-JP" sz="18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10</a:t>
            </a:r>
            <a:r>
              <a:rPr lang="ja-JP" altLang="en-US" sz="18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月</a:t>
            </a:r>
            <a:r>
              <a:rPr lang="en-US" altLang="ja-JP" sz="18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30</a:t>
            </a:r>
            <a:r>
              <a:rPr lang="ja-JP" altLang="en-US" sz="18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日（金）</a:t>
            </a:r>
            <a:endParaRPr lang="en-US" altLang="ja-JP" sz="1800" b="1" dirty="0" smtClean="0">
              <a:ln w="10541" cmpd="sng">
                <a:noFill/>
                <a:prstDash val="solid"/>
              </a:ln>
              <a:solidFill>
                <a:prstClr val="white"/>
              </a:solidFill>
              <a:latin typeface="+mj-ea"/>
              <a:ea typeface="+mj-ea"/>
            </a:endParaRPr>
          </a:p>
          <a:p>
            <a:pPr lvl="0" algn="ctr"/>
            <a:r>
              <a:rPr lang="ja-JP" altLang="en-US" sz="12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時間：</a:t>
            </a:r>
            <a:r>
              <a:rPr lang="en-US" altLang="ja-JP" sz="14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14</a:t>
            </a:r>
            <a:r>
              <a:rPr lang="ja-JP" altLang="en-US" sz="14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：</a:t>
            </a:r>
            <a:r>
              <a:rPr lang="en-US" altLang="ja-JP" sz="14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00</a:t>
            </a:r>
            <a:r>
              <a:rPr lang="ja-JP" altLang="en-US" sz="14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～</a:t>
            </a:r>
            <a:r>
              <a:rPr lang="en-US" altLang="ja-JP" sz="14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16</a:t>
            </a:r>
            <a:r>
              <a:rPr lang="ja-JP" altLang="en-US" sz="14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：</a:t>
            </a:r>
            <a:r>
              <a:rPr lang="en-US" altLang="ja-JP" sz="14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00</a:t>
            </a:r>
          </a:p>
          <a:p>
            <a:pPr lvl="0" algn="ctr"/>
            <a:endParaRPr lang="en-US" altLang="ja-JP" sz="800" b="1" dirty="0" smtClean="0">
              <a:ln w="10541" cmpd="sng">
                <a:noFill/>
                <a:prstDash val="solid"/>
              </a:ln>
              <a:solidFill>
                <a:prstClr val="white"/>
              </a:solidFill>
              <a:latin typeface="+mj-ea"/>
              <a:ea typeface="+mj-ea"/>
            </a:endParaRPr>
          </a:p>
          <a:p>
            <a:pPr lvl="0" algn="ctr"/>
            <a:r>
              <a:rPr lang="ja-JP" altLang="en-US" sz="20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座談会</a:t>
            </a:r>
            <a:endParaRPr lang="en-US" altLang="ja-JP" sz="2000" b="1" dirty="0" smtClean="0">
              <a:ln w="10541" cmpd="sng">
                <a:noFill/>
                <a:prstDash val="solid"/>
              </a:ln>
              <a:solidFill>
                <a:prstClr val="white"/>
              </a:solidFill>
              <a:latin typeface="+mj-ea"/>
              <a:ea typeface="+mj-ea"/>
            </a:endParaRPr>
          </a:p>
          <a:p>
            <a:pPr lvl="0" algn="ctr"/>
            <a:r>
              <a:rPr lang="en-US" altLang="ja-JP" sz="18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in</a:t>
            </a:r>
            <a:r>
              <a:rPr lang="ja-JP" altLang="en-US" sz="1800" b="1" dirty="0" smtClean="0">
                <a:ln w="10541" cmpd="sng">
                  <a:noFill/>
                  <a:prstDash val="solid"/>
                </a:ln>
                <a:solidFill>
                  <a:prstClr val="white"/>
                </a:solidFill>
                <a:latin typeface="+mj-ea"/>
                <a:ea typeface="+mj-ea"/>
              </a:rPr>
              <a:t>釜石</a:t>
            </a:r>
            <a:endParaRPr lang="en-US" altLang="ja-JP" sz="1800" b="1" dirty="0" smtClean="0">
              <a:ln w="10541" cmpd="sng">
                <a:noFill/>
                <a:prstDash val="solid"/>
              </a:ln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932446" y="8873198"/>
            <a:ext cx="4240042" cy="1260961"/>
          </a:xfrm>
          <a:prstGeom prst="roundRect">
            <a:avLst/>
          </a:prstGeom>
          <a:noFill/>
          <a:ln>
            <a:solidFill>
              <a:srgbClr val="FB93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7" tIns="52139" rIns="104277" bIns="52139" rtlCol="0" anchor="ctr"/>
          <a:lstStyle/>
          <a:p>
            <a:pPr algn="ctr"/>
            <a:endParaRPr lang="ja-JP" altLang="en-US"/>
          </a:p>
        </p:txBody>
      </p:sp>
      <p:sp>
        <p:nvSpPr>
          <p:cNvPr id="2" name="ハート 1"/>
          <p:cNvSpPr/>
          <p:nvPr/>
        </p:nvSpPr>
        <p:spPr>
          <a:xfrm>
            <a:off x="798331" y="529235"/>
            <a:ext cx="5739352" cy="1515450"/>
          </a:xfrm>
          <a:prstGeom prst="heart">
            <a:avLst/>
          </a:prstGeom>
          <a:solidFill>
            <a:srgbClr val="FEE6F9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7" tIns="52139" rIns="104277" bIns="52139" rtlCol="0" anchor="ctr"/>
          <a:lstStyle/>
          <a:p>
            <a:pPr algn="ctr"/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1548755" y="692710"/>
            <a:ext cx="10736462" cy="997848"/>
          </a:xfrm>
          <a:prstGeom prst="rect">
            <a:avLst/>
          </a:prstGeom>
          <a:noFill/>
        </p:spPr>
        <p:txBody>
          <a:bodyPr wrap="square" lIns="104277" tIns="52139" rIns="104277" bIns="52139">
            <a:spAutoFit/>
          </a:bodyPr>
          <a:lstStyle/>
          <a:p>
            <a:pPr algn="ctr"/>
            <a:r>
              <a:rPr lang="ja-JP" altLang="en-US" sz="1800" b="1" spc="342" dirty="0">
                <a:ln w="1143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ママと赤ちゃんにやさしいおいしい</a:t>
            </a:r>
            <a:r>
              <a:rPr lang="ja-JP" altLang="en-US" sz="1800" b="1" spc="342" dirty="0" smtClean="0">
                <a:ln w="1143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ご飯</a:t>
            </a:r>
            <a:endParaRPr lang="en-US" altLang="ja-JP" sz="1800" b="1" spc="342" dirty="0" smtClean="0">
              <a:ln w="11430" cmpd="sng">
                <a:solidFill>
                  <a:schemeClr val="tx2"/>
                </a:solidFill>
                <a:prstDash val="solid"/>
                <a:miter lim="800000"/>
              </a:ln>
              <a:solidFill>
                <a:srgbClr val="FFC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1200" b="1" spc="342" dirty="0">
              <a:ln w="11430" cmpd="sng">
                <a:solidFill>
                  <a:schemeClr val="tx2"/>
                </a:solidFill>
                <a:prstDash val="solid"/>
                <a:miter lim="800000"/>
              </a:ln>
              <a:solidFill>
                <a:srgbClr val="FFC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b="1" spc="342" dirty="0">
                <a:ln w="1143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岡本正子さんの座談会＆お料理教室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95461" y="8873199"/>
            <a:ext cx="5433113" cy="88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394" tIns="57198" rIns="114394" bIns="5719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1439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≪お</a:t>
            </a:r>
            <a:r>
              <a:rPr kumimoji="0" lang="ja-JP" altLang="ja-JP" sz="12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申し込み・お問い合わせ≫</a:t>
            </a:r>
            <a:endParaRPr kumimoji="0" lang="en-US" altLang="ja-JP" sz="1200" kern="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 defTabSz="11439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✉</a:t>
            </a:r>
            <a:r>
              <a:rPr kumimoji="0" lang="ja-JP" altLang="ja-JP" sz="14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4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  <a:hlinkClick r:id="rId3"/>
              </a:rPr>
              <a:t>info@manmaru.org</a:t>
            </a:r>
            <a:endParaRPr kumimoji="0" lang="en-US" altLang="ja-JP" sz="1400" kern="0" dirty="0">
              <a:solidFill>
                <a:prstClr val="black"/>
              </a:solidFill>
            </a:endParaRPr>
          </a:p>
          <a:p>
            <a:pPr algn="ctr" defTabSz="11439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4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℡</a:t>
            </a:r>
            <a:r>
              <a:rPr kumimoji="0" lang="en-US" altLang="ja-JP" sz="1400" kern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080-1680-0959</a:t>
            </a:r>
            <a:r>
              <a:rPr kumimoji="0" lang="ja-JP" altLang="en-US" sz="1400" kern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kumimoji="0" lang="ja-JP" altLang="en-US" sz="14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八重樫</a:t>
            </a:r>
            <a:r>
              <a:rPr kumimoji="0" lang="ja-JP" altLang="en-US" sz="14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優美）</a:t>
            </a:r>
            <a:endParaRPr kumimoji="0" lang="en-US" altLang="ja-JP" sz="1400" kern="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 defTabSz="11439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US" altLang="ja-JP" sz="1000" kern="0" dirty="0">
              <a:solidFill>
                <a:prstClr val="black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465708" y="9634963"/>
            <a:ext cx="3173518" cy="407839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4394" tIns="57198" rIns="114394" bIns="57198" numCol="1" anchor="ctr" anchorCtr="0" compatLnSpc="1">
            <a:prstTxWarp prst="textNoShape">
              <a:avLst/>
            </a:prstTxWarp>
            <a:spAutoFit/>
          </a:bodyPr>
          <a:lstStyle/>
          <a:p>
            <a:pPr defTabSz="114394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9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主催：</a:t>
            </a:r>
            <a:r>
              <a:rPr kumimoji="0" lang="ja-JP" altLang="en-US" sz="19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まんまるママいわて</a:t>
            </a:r>
            <a:endParaRPr kumimoji="0" lang="ja-JP" altLang="ja-JP" sz="500" dirty="0"/>
          </a:p>
        </p:txBody>
      </p:sp>
      <p:pic>
        <p:nvPicPr>
          <p:cNvPr id="13" name="図 4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280" y="8742123"/>
            <a:ext cx="1451910" cy="137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413143" y="6517456"/>
            <a:ext cx="4605409" cy="2775258"/>
          </a:xfrm>
          <a:prstGeom prst="rect">
            <a:avLst/>
          </a:prstGeom>
          <a:noFill/>
        </p:spPr>
        <p:txBody>
          <a:bodyPr wrap="square" lIns="104277" tIns="52139" rIns="104277" bIns="52139" rtlCol="0">
            <a:spAutoFit/>
          </a:bodyPr>
          <a:lstStyle/>
          <a:p>
            <a:r>
              <a:rPr lang="ja-JP" altLang="en-US" sz="1400" dirty="0"/>
              <a:t>　</a:t>
            </a:r>
            <a:r>
              <a:rPr lang="ja-JP" altLang="en-US" sz="1400" b="1" dirty="0"/>
              <a:t>～岡本正子氏　プロフィール～</a:t>
            </a:r>
            <a:endParaRPr lang="en-US" altLang="ja-JP" sz="1400" b="1" dirty="0"/>
          </a:p>
          <a:p>
            <a:r>
              <a:rPr lang="en-US" altLang="ja-JP" sz="1300" dirty="0"/>
              <a:t> </a:t>
            </a:r>
            <a:r>
              <a:rPr lang="en-US" altLang="ja-JP" sz="1050" dirty="0"/>
              <a:t>3</a:t>
            </a:r>
            <a:r>
              <a:rPr lang="ja-JP" altLang="en-US" sz="1050" dirty="0"/>
              <a:t>人の子どもを育てながら、</a:t>
            </a:r>
            <a:r>
              <a:rPr lang="en-US" altLang="ja-JP" sz="1050" dirty="0"/>
              <a:t>40</a:t>
            </a:r>
            <a:r>
              <a:rPr lang="ja-JP" altLang="en-US" sz="1050" dirty="0"/>
              <a:t>才で栄養士になる。</a:t>
            </a:r>
          </a:p>
          <a:p>
            <a:r>
              <a:rPr lang="en-US" altLang="ja-JP" sz="1050" dirty="0"/>
              <a:t>2001</a:t>
            </a:r>
            <a:r>
              <a:rPr lang="ja-JP" altLang="en-US" sz="1050" dirty="0"/>
              <a:t>年に管理栄養士の資格取得。</a:t>
            </a:r>
          </a:p>
          <a:p>
            <a:r>
              <a:rPr lang="ja-JP" altLang="en-US" sz="1050" dirty="0"/>
              <a:t>矢島助産院、さかもと助産所で講習会やランチの仕事に携わるかたわら、</a:t>
            </a:r>
          </a:p>
          <a:p>
            <a:r>
              <a:rPr lang="ja-JP" altLang="en-US" sz="1050" dirty="0"/>
              <a:t>地域で、母と子にむけた講演・講習会活動をおこなっている。</a:t>
            </a:r>
          </a:p>
          <a:p>
            <a:r>
              <a:rPr lang="en-US" altLang="ja-JP" sz="1050" dirty="0"/>
              <a:t>2006</a:t>
            </a:r>
            <a:r>
              <a:rPr lang="ja-JP" altLang="en-US" sz="1050" dirty="0"/>
              <a:t>年国際薬膳師の資格取得。</a:t>
            </a:r>
          </a:p>
          <a:p>
            <a:r>
              <a:rPr lang="ja-JP" altLang="en-US" sz="1050" dirty="0"/>
              <a:t>明治大学第二文学部卒業</a:t>
            </a:r>
            <a:endParaRPr lang="en-US" altLang="ja-JP" sz="1050" dirty="0"/>
          </a:p>
          <a:p>
            <a:endParaRPr lang="en-US" altLang="ja-JP" sz="1050" dirty="0"/>
          </a:p>
          <a:p>
            <a:r>
              <a:rPr lang="ja-JP" altLang="en-US" sz="1050" dirty="0" smtClean="0"/>
              <a:t>書籍紹介</a:t>
            </a:r>
            <a:endParaRPr lang="en-US" altLang="ja-JP" sz="1050" dirty="0"/>
          </a:p>
          <a:p>
            <a:r>
              <a:rPr lang="en-US" altLang="ja-JP" sz="1050" dirty="0"/>
              <a:t>『</a:t>
            </a:r>
            <a:r>
              <a:rPr lang="ja-JP" altLang="en-US" sz="1050" dirty="0"/>
              <a:t>矢島助産院の元気</a:t>
            </a:r>
            <a:r>
              <a:rPr lang="ja-JP" altLang="en-US" sz="1050" dirty="0" smtClean="0"/>
              <a:t>ご飯</a:t>
            </a:r>
            <a:r>
              <a:rPr lang="en-US" altLang="ja-JP" sz="1050" dirty="0" smtClean="0"/>
              <a:t>』</a:t>
            </a:r>
            <a:endParaRPr lang="en-US" altLang="ja-JP" sz="1050" dirty="0"/>
          </a:p>
          <a:p>
            <a:r>
              <a:rPr lang="en-US" altLang="ja-JP" sz="1050" dirty="0"/>
              <a:t>『</a:t>
            </a:r>
            <a:r>
              <a:rPr lang="ja-JP" altLang="en-US" sz="1050" dirty="0"/>
              <a:t>自然なお産献立</a:t>
            </a:r>
            <a:r>
              <a:rPr lang="ja-JP" altLang="en-US" sz="1050" dirty="0" smtClean="0"/>
              <a:t>ブック</a:t>
            </a:r>
            <a:r>
              <a:rPr lang="en-US" altLang="ja-JP" sz="1050" dirty="0" smtClean="0"/>
              <a:t>』</a:t>
            </a:r>
            <a:endParaRPr lang="en-US" altLang="ja-JP" sz="1050" dirty="0"/>
          </a:p>
          <a:p>
            <a:endParaRPr lang="en-US" altLang="ja-JP" sz="1300" dirty="0"/>
          </a:p>
          <a:p>
            <a:endParaRPr lang="en-US" altLang="ja-JP" sz="1300" dirty="0"/>
          </a:p>
          <a:p>
            <a:endParaRPr lang="en-US" altLang="ja-JP" sz="1300" dirty="0"/>
          </a:p>
          <a:p>
            <a:endParaRPr lang="en-US" altLang="ja-JP" sz="13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749518" y="3062279"/>
            <a:ext cx="4692410" cy="1197903"/>
          </a:xfrm>
          <a:prstGeom prst="rect">
            <a:avLst/>
          </a:prstGeom>
          <a:noFill/>
        </p:spPr>
        <p:txBody>
          <a:bodyPr wrap="square" lIns="104277" tIns="52139" rIns="104277" bIns="52139" rtlCol="0">
            <a:spAutoFit/>
          </a:bodyPr>
          <a:lstStyle/>
          <a:p>
            <a:pPr algn="ctr"/>
            <a:r>
              <a:rPr lang="ja-JP" altLang="en-US" sz="1200" b="1" dirty="0" smtClean="0"/>
              <a:t>場所</a:t>
            </a:r>
            <a:r>
              <a:rPr lang="ja-JP" altLang="en-US" sz="1200" b="1" dirty="0"/>
              <a:t>：</a:t>
            </a:r>
            <a:r>
              <a:rPr lang="ja-JP" altLang="en-US" sz="1400" b="1" dirty="0">
                <a:solidFill>
                  <a:schemeClr val="tx2"/>
                </a:solidFill>
              </a:rPr>
              <a:t>釜石市立中妻</a:t>
            </a:r>
            <a:r>
              <a:rPr lang="ja-JP" altLang="en-US" sz="1400" b="1" dirty="0" smtClean="0">
                <a:solidFill>
                  <a:schemeClr val="tx2"/>
                </a:solidFill>
              </a:rPr>
              <a:t>公民館</a:t>
            </a:r>
            <a:endParaRPr lang="en-US" altLang="ja-JP" sz="1400" b="1" dirty="0" smtClean="0">
              <a:solidFill>
                <a:schemeClr val="tx2"/>
              </a:solidFill>
            </a:endParaRPr>
          </a:p>
          <a:p>
            <a:pPr algn="ctr"/>
            <a:r>
              <a:rPr lang="ja-JP" altLang="en-US" sz="1100" dirty="0" smtClean="0"/>
              <a:t>（</a:t>
            </a:r>
            <a:r>
              <a:rPr lang="ja-JP" altLang="en-US" sz="1100" dirty="0"/>
              <a:t>併設：中妻地区生活応援センター）</a:t>
            </a:r>
            <a:endParaRPr lang="en-US" altLang="ja-JP" sz="1100" dirty="0"/>
          </a:p>
          <a:p>
            <a:pPr algn="ctr"/>
            <a:r>
              <a:rPr lang="ja-JP" altLang="en-US" sz="900" dirty="0" smtClean="0"/>
              <a:t>（住所：釜石上</a:t>
            </a:r>
            <a:r>
              <a:rPr lang="ja-JP" altLang="en-US" sz="900" dirty="0"/>
              <a:t>中島町</a:t>
            </a:r>
            <a:r>
              <a:rPr lang="en-US" altLang="ja-JP" sz="900" dirty="0" smtClean="0"/>
              <a:t>2-6-36 </a:t>
            </a:r>
            <a:r>
              <a:rPr lang="ja-JP" altLang="en-US" sz="900" dirty="0" smtClean="0"/>
              <a:t>中島</a:t>
            </a:r>
            <a:r>
              <a:rPr lang="ja-JP" altLang="en-US" sz="900" dirty="0"/>
              <a:t>復興住宅</a:t>
            </a:r>
            <a:r>
              <a:rPr lang="en-US" altLang="ja-JP" sz="900" dirty="0"/>
              <a:t>3</a:t>
            </a:r>
            <a:r>
              <a:rPr lang="ja-JP" altLang="en-US" sz="900" dirty="0"/>
              <a:t>号棟</a:t>
            </a:r>
            <a:r>
              <a:rPr lang="en-US" altLang="ja-JP" sz="900" dirty="0"/>
              <a:t>1</a:t>
            </a:r>
            <a:r>
              <a:rPr lang="ja-JP" altLang="en-US" sz="900" dirty="0" smtClean="0"/>
              <a:t>階  </a:t>
            </a:r>
            <a:r>
              <a:rPr lang="en-US" altLang="ja-JP" sz="900" dirty="0" smtClean="0"/>
              <a:t>TEL:0193-23-5541</a:t>
            </a:r>
            <a:r>
              <a:rPr lang="ja-JP" altLang="en-US" sz="900" dirty="0" smtClean="0"/>
              <a:t>）</a:t>
            </a:r>
            <a:endParaRPr lang="en-US" altLang="ja-JP" sz="900" dirty="0" smtClean="0"/>
          </a:p>
          <a:p>
            <a:pPr algn="ctr"/>
            <a:endParaRPr lang="en-US" altLang="ja-JP" sz="900" dirty="0" smtClean="0"/>
          </a:p>
          <a:p>
            <a:pPr algn="ctr"/>
            <a:r>
              <a:rPr lang="ja-JP" altLang="en-US" sz="1400" b="1" dirty="0" smtClean="0"/>
              <a:t>参加費</a:t>
            </a:r>
            <a:r>
              <a:rPr lang="ja-JP" altLang="en-US" sz="1400" b="1" dirty="0"/>
              <a:t>：</a:t>
            </a:r>
            <a:r>
              <a:rPr lang="en-US" altLang="ja-JP" sz="1600" b="1" dirty="0">
                <a:solidFill>
                  <a:srgbClr val="FF0000"/>
                </a:solidFill>
              </a:rPr>
              <a:t>500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円</a:t>
            </a:r>
            <a:r>
              <a:rPr lang="ja-JP" altLang="en-US" sz="1200" b="1" dirty="0" smtClean="0"/>
              <a:t>　</a:t>
            </a:r>
            <a:endParaRPr lang="en-US" altLang="ja-JP" sz="1200" b="1" dirty="0" smtClean="0"/>
          </a:p>
          <a:p>
            <a:pPr algn="ctr"/>
            <a:r>
              <a:rPr lang="ja-JP" altLang="en-US" sz="1200" b="1" dirty="0" smtClean="0"/>
              <a:t>　</a:t>
            </a:r>
            <a:r>
              <a:rPr lang="en-US" altLang="ja-JP" sz="1050" b="1" dirty="0" smtClean="0"/>
              <a:t>※</a:t>
            </a:r>
            <a:r>
              <a:rPr lang="ja-JP" altLang="en-US" sz="1050" b="1" dirty="0" smtClean="0"/>
              <a:t>お子様連れ</a:t>
            </a:r>
            <a:r>
              <a:rPr lang="en-US" altLang="ja-JP" sz="1050" b="1" dirty="0" smtClean="0"/>
              <a:t>OK</a:t>
            </a:r>
            <a:r>
              <a:rPr lang="ja-JP" altLang="en-US" sz="1050" b="1" dirty="0" smtClean="0"/>
              <a:t>です！（託児はありません）</a:t>
            </a:r>
            <a:endParaRPr lang="en-US" altLang="ja-JP" sz="1050" b="1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92537" y="4774750"/>
            <a:ext cx="3881172" cy="1351791"/>
          </a:xfrm>
          <a:prstGeom prst="rect">
            <a:avLst/>
          </a:prstGeom>
          <a:noFill/>
        </p:spPr>
        <p:txBody>
          <a:bodyPr wrap="square" lIns="104277" tIns="52139" rIns="104277" bIns="52139" rtlCol="0">
            <a:spAutoFit/>
          </a:bodyPr>
          <a:lstStyle/>
          <a:p>
            <a:pPr algn="ctr"/>
            <a:r>
              <a:rPr lang="ja-JP" altLang="en-US" sz="1200" b="1" dirty="0" smtClean="0"/>
              <a:t>場所</a:t>
            </a:r>
            <a:r>
              <a:rPr lang="ja-JP" altLang="en-US" sz="1200" b="1" dirty="0"/>
              <a:t>：</a:t>
            </a:r>
            <a:r>
              <a:rPr lang="ja-JP" altLang="en-US" sz="1400" b="1" dirty="0">
                <a:solidFill>
                  <a:schemeClr val="tx2"/>
                </a:solidFill>
              </a:rPr>
              <a:t>花巻市交流会館カルチャールーム</a:t>
            </a:r>
            <a:endParaRPr lang="en-US" altLang="ja-JP" sz="1400" b="1" dirty="0">
              <a:solidFill>
                <a:schemeClr val="tx2"/>
              </a:solidFill>
            </a:endParaRPr>
          </a:p>
          <a:p>
            <a:pPr algn="ctr"/>
            <a:r>
              <a:rPr lang="ja-JP" altLang="en-US" sz="900" dirty="0" smtClean="0"/>
              <a:t>（住所：花巻市葛</a:t>
            </a:r>
            <a:r>
              <a:rPr lang="en-US" altLang="ja-JP" sz="900" dirty="0" smtClean="0"/>
              <a:t>3-183-1</a:t>
            </a:r>
            <a:r>
              <a:rPr lang="ja-JP" altLang="en-US" sz="900" dirty="0" smtClean="0"/>
              <a:t>　</a:t>
            </a:r>
            <a:r>
              <a:rPr lang="en-US" altLang="ja-JP" sz="900" dirty="0" smtClean="0"/>
              <a:t>TEL0198-29-4733</a:t>
            </a:r>
            <a:r>
              <a:rPr lang="ja-JP" altLang="en-US" sz="900" dirty="0" smtClean="0"/>
              <a:t>）</a:t>
            </a:r>
            <a:endParaRPr lang="en-US" altLang="ja-JP" sz="900" dirty="0" smtClean="0"/>
          </a:p>
          <a:p>
            <a:pPr algn="ctr"/>
            <a:endParaRPr lang="en-US" altLang="ja-JP" sz="900" dirty="0"/>
          </a:p>
          <a:p>
            <a:pPr algn="ctr"/>
            <a:r>
              <a:rPr lang="ja-JP" altLang="en-US" sz="1200" b="1" dirty="0"/>
              <a:t>持ち物：エプロン、三角巾</a:t>
            </a:r>
            <a:endParaRPr lang="en-US" altLang="ja-JP" sz="1200" b="1" dirty="0"/>
          </a:p>
          <a:p>
            <a:pPr algn="ctr"/>
            <a:r>
              <a:rPr lang="ja-JP" altLang="en-US" sz="1400" b="1" dirty="0"/>
              <a:t>参加費</a:t>
            </a:r>
            <a:r>
              <a:rPr lang="ja-JP" altLang="en-US" sz="1400" b="1" dirty="0" smtClean="0"/>
              <a:t>：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2</a:t>
            </a:r>
            <a:r>
              <a:rPr lang="en-US" altLang="ja-JP" sz="1600" b="1" dirty="0">
                <a:solidFill>
                  <a:srgbClr val="FF0000"/>
                </a:solidFill>
              </a:rPr>
              <a:t>0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00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円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1050" b="1" dirty="0"/>
              <a:t>　</a:t>
            </a:r>
            <a:r>
              <a:rPr lang="en-US" altLang="ja-JP" sz="1050" b="1" dirty="0" smtClean="0"/>
              <a:t>※</a:t>
            </a:r>
            <a:r>
              <a:rPr lang="ja-JP" altLang="en-US" sz="1050" b="1" dirty="0" smtClean="0"/>
              <a:t>託児</a:t>
            </a:r>
            <a:r>
              <a:rPr lang="ja-JP" altLang="en-US" sz="1050" b="1" dirty="0"/>
              <a:t>スペースは</a:t>
            </a:r>
            <a:r>
              <a:rPr lang="ja-JP" altLang="en-US" sz="1050" b="1" dirty="0" smtClean="0"/>
              <a:t>設けません。あやしながら</a:t>
            </a:r>
            <a:r>
              <a:rPr lang="ja-JP" altLang="en-US" sz="1050" b="1" dirty="0"/>
              <a:t>作りましょう。</a:t>
            </a:r>
            <a:endParaRPr lang="en-US" altLang="ja-JP" sz="1050" b="1" dirty="0"/>
          </a:p>
          <a:p>
            <a:r>
              <a:rPr lang="ja-JP" altLang="en-US" sz="1050" b="1" dirty="0"/>
              <a:t>　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50584" y="1831407"/>
            <a:ext cx="6443292" cy="843960"/>
          </a:xfrm>
          <a:prstGeom prst="rect">
            <a:avLst/>
          </a:prstGeom>
          <a:noFill/>
        </p:spPr>
        <p:txBody>
          <a:bodyPr wrap="square" lIns="104277" tIns="52139" rIns="104277" bIns="52139" rtlCol="0">
            <a:spAutoFit/>
          </a:bodyPr>
          <a:lstStyle/>
          <a:p>
            <a:r>
              <a:rPr lang="ja-JP" altLang="en-US" sz="1200" b="1" dirty="0"/>
              <a:t>東京の矢島助産院、坂本助産所などで長年ママたちのお食事づくり、料理教室を務めて</a:t>
            </a:r>
            <a:r>
              <a:rPr lang="ja-JP" altLang="en-US" sz="1200" b="1" dirty="0" smtClean="0"/>
              <a:t>いる</a:t>
            </a:r>
            <a:endParaRPr lang="en-US" altLang="ja-JP" sz="1200" b="1" dirty="0" smtClean="0"/>
          </a:p>
          <a:p>
            <a:pPr algn="ctr"/>
            <a:r>
              <a:rPr lang="ja-JP" altLang="en-US" sz="1200" b="1" dirty="0" smtClean="0"/>
              <a:t>岡本</a:t>
            </a:r>
            <a:r>
              <a:rPr lang="ja-JP" altLang="en-US" sz="1200" b="1" dirty="0"/>
              <a:t>正子管理栄養士が岩手にやって来ます</a:t>
            </a:r>
            <a:r>
              <a:rPr lang="ja-JP" altLang="en-US" sz="1200" b="1" dirty="0" smtClean="0"/>
              <a:t>！</a:t>
            </a:r>
            <a:r>
              <a:rPr lang="ja-JP" altLang="en-US" sz="1200" b="1" dirty="0"/>
              <a:t>「おいしい」が大好きな素敵な先生です</a:t>
            </a:r>
            <a:r>
              <a:rPr lang="ja-JP" altLang="en-US" sz="1200" b="1" dirty="0" smtClean="0"/>
              <a:t>。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沢山</a:t>
            </a:r>
            <a:r>
              <a:rPr lang="ja-JP" altLang="en-US" sz="1200" b="1" dirty="0"/>
              <a:t>の食品があふれている中</a:t>
            </a:r>
            <a:r>
              <a:rPr lang="ja-JP" altLang="en-US" sz="1200" b="1" dirty="0" smtClean="0"/>
              <a:t>、本当</a:t>
            </a:r>
            <a:r>
              <a:rPr lang="ja-JP" altLang="en-US" sz="1200" b="1" dirty="0"/>
              <a:t>に大切なものはなにか、一緒に考えてみませんか？</a:t>
            </a:r>
            <a:endParaRPr lang="en-US" altLang="ja-JP" sz="1200" b="1" dirty="0"/>
          </a:p>
          <a:p>
            <a:endParaRPr lang="en-US" altLang="ja-JP" sz="1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243" y="9470959"/>
            <a:ext cx="597606" cy="574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51" y="6576597"/>
            <a:ext cx="1481219" cy="209315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215" y="7515102"/>
            <a:ext cx="759372" cy="107344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117" y="7515102"/>
            <a:ext cx="774789" cy="1098350"/>
          </a:xfrm>
          <a:prstGeom prst="rect">
            <a:avLst/>
          </a:prstGeom>
        </p:spPr>
      </p:pic>
      <p:pic>
        <p:nvPicPr>
          <p:cNvPr id="22" name="Picture 4" descr="http://hp.wam.go.jp/Portals/0/images/jyosei/DL/txt_J_A4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292" y="332152"/>
            <a:ext cx="3285332" cy="273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5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177</Words>
  <Application>Microsoft Office PowerPoint</Application>
  <PresentationFormat>ユーザー設定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HG丸ｺﾞｼｯｸM-PRO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inashun</dc:creator>
  <cp:lastModifiedBy>PC-user</cp:lastModifiedBy>
  <cp:revision>60</cp:revision>
  <cp:lastPrinted>2015-09-24T05:30:54Z</cp:lastPrinted>
  <dcterms:created xsi:type="dcterms:W3CDTF">2015-09-01T01:59:45Z</dcterms:created>
  <dcterms:modified xsi:type="dcterms:W3CDTF">2015-09-26T04:29:12Z</dcterms:modified>
</cp:coreProperties>
</file>